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wdp" ContentType="image/vnd.ms-photo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682" r:id="rId2"/>
    <p:sldId id="683" r:id="rId3"/>
    <p:sldId id="684" r:id="rId4"/>
  </p:sldIdLst>
  <p:sldSz cx="14630400" cy="8229600"/>
  <p:notesSz cx="7102475" cy="9369425"/>
  <p:defaultTextStyle>
    <a:defPPr>
      <a:defRPr lang="en-US"/>
    </a:defPPr>
    <a:lvl1pPr marL="0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48606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097211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645817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194422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743025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291633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3840236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388842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92">
          <p15:clr>
            <a:srgbClr val="A4A3A4"/>
          </p15:clr>
        </p15:guide>
        <p15:guide id="2" orient="horz" pos="744">
          <p15:clr>
            <a:srgbClr val="A4A3A4"/>
          </p15:clr>
        </p15:guide>
        <p15:guide id="3" pos="522">
          <p15:clr>
            <a:srgbClr val="A4A3A4"/>
          </p15:clr>
        </p15:guide>
        <p15:guide id="4" pos="2904">
          <p15:clr>
            <a:srgbClr val="A4A3A4"/>
          </p15:clr>
        </p15:guide>
        <p15:guide id="5" pos="4622">
          <p15:clr>
            <a:srgbClr val="A4A3A4"/>
          </p15:clr>
        </p15:guide>
        <p15:guide id="6" orient="horz" pos="1256">
          <p15:clr>
            <a:srgbClr val="A4A3A4"/>
          </p15:clr>
        </p15:guide>
        <p15:guide id="7" orient="horz" pos="4848">
          <p15:clr>
            <a:srgbClr val="A4A3A4"/>
          </p15:clr>
        </p15:guide>
        <p15:guide id="8" pos="588">
          <p15:clr>
            <a:srgbClr val="A4A3A4"/>
          </p15:clr>
        </p15:guide>
        <p15:guide id="9" pos="4610">
          <p15:clr>
            <a:srgbClr val="A4A3A4"/>
          </p15:clr>
        </p15:guide>
        <p15:guide id="10" pos="86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1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llian Montgomery" initials="G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301"/>
    <a:srgbClr val="0080FF"/>
    <a:srgbClr val="FFFFFF"/>
    <a:srgbClr val="829AB0"/>
    <a:srgbClr val="A8B9C8"/>
    <a:srgbClr val="B1D5AF"/>
    <a:srgbClr val="C8C8C8"/>
    <a:srgbClr val="00A3A5"/>
    <a:srgbClr val="3C3C3C"/>
    <a:srgbClr val="3095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96272" autoAdjust="0"/>
  </p:normalViewPr>
  <p:slideViewPr>
    <p:cSldViewPr snapToGrid="0">
      <p:cViewPr varScale="1">
        <p:scale>
          <a:sx n="101" d="100"/>
          <a:sy n="101" d="100"/>
        </p:scale>
        <p:origin x="976" y="200"/>
      </p:cViewPr>
      <p:guideLst>
        <p:guide orient="horz" pos="4592"/>
        <p:guide orient="horz" pos="744"/>
        <p:guide pos="522"/>
        <p:guide pos="2904"/>
        <p:guide pos="4622"/>
        <p:guide orient="horz" pos="1256"/>
        <p:guide orient="horz" pos="4848"/>
        <p:guide pos="588"/>
        <p:guide pos="4610"/>
        <p:guide pos="869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4432" y="-104"/>
      </p:cViewPr>
      <p:guideLst>
        <p:guide orient="horz" pos="2951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3D22D-0F46-4BF4-9660-1D4B24F0D9EA}" type="datetimeFigureOut">
              <a:rPr lang="en-US" smtClean="0">
                <a:latin typeface="Arial" panose="020B0604020202020204" pitchFamily="34" charset="0"/>
              </a:rPr>
              <a:t>6/18/15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51696-4263-4686-8631-6326D8E42C39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161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B714F60-978E-4B46-A1E7-4610C4949FB2}" type="datetimeFigureOut">
              <a:rPr lang="en-US" smtClean="0"/>
              <a:pPr/>
              <a:t>6/18/15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468313"/>
            <a:ext cx="2895600" cy="1628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9" tIns="47060" rIns="94119" bIns="470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2179948"/>
            <a:ext cx="5681980" cy="6486770"/>
          </a:xfrm>
          <a:prstGeom prst="rect">
            <a:avLst/>
          </a:prstGeom>
        </p:spPr>
        <p:txBody>
          <a:bodyPr vert="horz" lIns="94119" tIns="47060" rIns="94119" bIns="4706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38491A7-CDAE-6648-97E4-398EE75EB3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04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48606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97211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45817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94422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743025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291633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3840236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388842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84190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accent2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1423984"/>
            <a:ext cx="13167362" cy="6059092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320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>
              <a:defRPr>
                <a:solidFill>
                  <a:srgbClr val="29292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85021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06220" y="2579408"/>
            <a:ext cx="8055056" cy="177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defRPr lang="en-US" sz="7200" b="0" spc="-61" baseline="0">
                <a:solidFill>
                  <a:schemeClr val="accent2"/>
                </a:solidFill>
                <a:ea typeface="+mn-ea"/>
              </a:defRPr>
            </a:lvl1pPr>
          </a:lstStyle>
          <a:p>
            <a:pPr marL="0" lvl="0">
              <a:lnSpc>
                <a:spcPct val="80000"/>
              </a:lnSpc>
              <a:spcAft>
                <a:spcPts val="1199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1109174" y="4747696"/>
            <a:ext cx="8055218" cy="548788"/>
          </a:xfrm>
          <a:prstGeom prst="rect">
            <a:avLst/>
          </a:prstGeom>
          <a:noFill/>
          <a:ln>
            <a:noFill/>
          </a:ln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900"/>
              </a:spcBef>
              <a:buNone/>
              <a:defRPr sz="3400" cap="none" spc="-61" baseline="0">
                <a:solidFill>
                  <a:schemeClr val="accent2"/>
                </a:solidFill>
              </a:defRPr>
            </a:lvl1pPr>
            <a:lvl2pPr marL="548606" indent="0">
              <a:buNone/>
              <a:defRPr sz="2900" cap="all" baseline="0">
                <a:solidFill>
                  <a:schemeClr val="accent2"/>
                </a:solidFill>
              </a:defRPr>
            </a:lvl2pPr>
            <a:lvl3pPr marL="1097211" indent="0">
              <a:buNone/>
              <a:defRPr sz="2900" cap="all" baseline="0">
                <a:solidFill>
                  <a:schemeClr val="accent2"/>
                </a:solidFill>
              </a:defRPr>
            </a:lvl3pPr>
            <a:lvl4pPr marL="1645813" indent="0">
              <a:buNone/>
              <a:defRPr sz="2900" cap="all" baseline="0">
                <a:solidFill>
                  <a:schemeClr val="accent2"/>
                </a:solidFill>
              </a:defRPr>
            </a:lvl4pPr>
            <a:lvl5pPr marL="2194418" indent="0">
              <a:buNone/>
              <a:defRPr sz="2900" cap="all" baseline="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1"/>
          </p:nvPr>
        </p:nvSpPr>
        <p:spPr>
          <a:xfrm>
            <a:off x="1109174" y="5928803"/>
            <a:ext cx="8034064" cy="781050"/>
          </a:xfrm>
          <a:prstGeom prst="rect">
            <a:avLst/>
          </a:prstGeom>
          <a:noFill/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900"/>
              </a:spcBef>
              <a:buNone/>
              <a:defRPr sz="3000" cap="none" spc="-61" baseline="0">
                <a:solidFill>
                  <a:schemeClr val="accent2"/>
                </a:solidFill>
              </a:defRPr>
            </a:lvl1pPr>
            <a:lvl2pPr marL="548606" indent="0">
              <a:buNone/>
              <a:defRPr sz="2400" cap="all" baseline="0">
                <a:solidFill>
                  <a:schemeClr val="accent2"/>
                </a:solidFill>
              </a:defRPr>
            </a:lvl2pPr>
            <a:lvl3pPr marL="1097211" indent="0">
              <a:buNone/>
              <a:defRPr sz="2400" cap="all" baseline="0">
                <a:solidFill>
                  <a:schemeClr val="accent2"/>
                </a:solidFill>
              </a:defRPr>
            </a:lvl3pPr>
            <a:lvl4pPr marL="1645813" indent="0">
              <a:buNone/>
              <a:defRPr sz="2400" cap="all" baseline="0">
                <a:solidFill>
                  <a:schemeClr val="accent2"/>
                </a:solidFill>
              </a:defRPr>
            </a:lvl4pPr>
            <a:lvl5pPr marL="2194418" indent="0">
              <a:buNone/>
              <a:defRPr sz="2400" cap="all" baseline="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324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3" y="4629915"/>
            <a:ext cx="9052311" cy="1634491"/>
          </a:xfrm>
          <a:prstGeom prst="rect">
            <a:avLst/>
          </a:prstGeom>
        </p:spPr>
        <p:txBody>
          <a:bodyPr lIns="91425" tIns="45713" rIns="91425" bIns="45713" anchor="t"/>
          <a:lstStyle>
            <a:lvl1pPr algn="l">
              <a:lnSpc>
                <a:spcPct val="95000"/>
              </a:lnSpc>
              <a:spcBef>
                <a:spcPts val="400"/>
              </a:spcBef>
              <a:defRPr sz="5800" b="0" cap="none" spc="-61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5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71363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accent2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2091076"/>
            <a:ext cx="13167362" cy="5420114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3200" baseline="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>
              <a:defRPr>
                <a:solidFill>
                  <a:srgbClr val="29292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688802" y="1254312"/>
            <a:ext cx="13167550" cy="592454"/>
          </a:xfrm>
          <a:prstGeom prst="rect">
            <a:avLst/>
          </a:prstGeom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400"/>
              </a:spcBef>
              <a:buNone/>
              <a:defRPr sz="3200" cap="none" spc="-61" baseline="0">
                <a:solidFill>
                  <a:schemeClr val="accent2"/>
                </a:solidFill>
              </a:defRPr>
            </a:lvl1pPr>
            <a:lvl2pPr marL="548606" indent="0">
              <a:buNone/>
              <a:defRPr sz="3400">
                <a:solidFill>
                  <a:schemeClr val="tx1"/>
                </a:solidFill>
              </a:defRPr>
            </a:lvl2pPr>
            <a:lvl3pPr marL="1097211" indent="0">
              <a:buNone/>
              <a:defRPr sz="2400">
                <a:solidFill>
                  <a:schemeClr val="tx1"/>
                </a:solidFill>
              </a:defRPr>
            </a:lvl3pPr>
            <a:lvl4pPr marL="1645813" indent="0">
              <a:buNone/>
              <a:defRPr sz="2300">
                <a:solidFill>
                  <a:schemeClr val="tx1"/>
                </a:solidFill>
              </a:defRPr>
            </a:lvl4pPr>
            <a:lvl5pPr marL="2194418" indent="0">
              <a:buNone/>
              <a:defRPr sz="2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438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71362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accent2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7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883" y="2405661"/>
            <a:ext cx="6309360" cy="5317206"/>
          </a:xfrm>
          <a:prstGeom prst="rect">
            <a:avLst/>
          </a:prstGeom>
        </p:spPr>
        <p:txBody>
          <a:bodyPr lIns="91425" tIns="45713" rIns="91425" bIns="45713"/>
          <a:lstStyle>
            <a:lvl1pPr marL="276624" indent="-276624"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2800">
                <a:solidFill>
                  <a:schemeClr val="accent2"/>
                </a:solidFill>
              </a:defRPr>
            </a:lvl1pPr>
            <a:lvl2pPr marL="682977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2pPr>
            <a:lvl3pPr marL="1102684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000">
                <a:solidFill>
                  <a:schemeClr val="accent2"/>
                </a:solidFill>
              </a:defRPr>
            </a:lvl3pPr>
            <a:lvl4pPr marL="1512852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800">
                <a:solidFill>
                  <a:schemeClr val="accent2"/>
                </a:solidFill>
              </a:defRPr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73051" y="2405661"/>
            <a:ext cx="6309360" cy="5317206"/>
          </a:xfrm>
          <a:prstGeom prst="rect">
            <a:avLst/>
          </a:prstGeom>
        </p:spPr>
        <p:txBody>
          <a:bodyPr lIns="91425" tIns="45713" rIns="91425" bIns="45713"/>
          <a:lstStyle>
            <a:lvl1pPr marL="276624" indent="-276624"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2800">
                <a:solidFill>
                  <a:schemeClr val="accent2"/>
                </a:solidFill>
              </a:defRPr>
            </a:lvl1pPr>
            <a:lvl2pPr marL="682977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2pPr>
            <a:lvl3pPr marL="1241951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000">
                <a:solidFill>
                  <a:schemeClr val="accent2"/>
                </a:solidFill>
              </a:defRPr>
            </a:lvl3pPr>
            <a:lvl4pPr marL="1779938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tabLst/>
              <a:defRPr sz="1800">
                <a:solidFill>
                  <a:schemeClr val="accent2"/>
                </a:solidFill>
              </a:defRPr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52883" y="1414218"/>
            <a:ext cx="6309360" cy="767716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3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673051" y="1414218"/>
            <a:ext cx="6309360" cy="767716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3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84923" y="520046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accent2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4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543" y="3323490"/>
            <a:ext cx="6674148" cy="1371600"/>
          </a:xfrm>
          <a:prstGeom prst="rect">
            <a:avLst/>
          </a:prstGeom>
        </p:spPr>
        <p:txBody>
          <a:bodyPr lIns="91425" tIns="45713" rIns="91425" bIns="45713" anchor="b" anchorCtr="0"/>
          <a:lstStyle>
            <a:lvl1pPr>
              <a:lnSpc>
                <a:spcPct val="95000"/>
              </a:lnSpc>
              <a:spcBef>
                <a:spcPts val="900"/>
              </a:spcBef>
              <a:defRPr lang="en-US" sz="10000" b="0" cap="none" spc="-6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97331" y="300338"/>
            <a:ext cx="27051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25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6"/>
          <p:cNvSpPr>
            <a:spLocks noChangeArrowheads="1"/>
          </p:cNvSpPr>
          <p:nvPr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1634402" y="263268"/>
            <a:ext cx="27051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56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825" r:id="rId4"/>
    <p:sldLayoutId id="2147483826" r:id="rId5"/>
    <p:sldLayoutId id="2147483653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548606" rtl="0" eaLnBrk="1" latinLnBrk="0" hangingPunct="1">
        <a:spcBef>
          <a:spcPct val="0"/>
        </a:spcBef>
        <a:buNone/>
        <a:defRPr sz="4000" b="1" i="0" kern="1200">
          <a:solidFill>
            <a:schemeClr val="accent6"/>
          </a:solidFill>
          <a:latin typeface="Arial"/>
          <a:ea typeface="+mj-ea"/>
          <a:cs typeface="Arial"/>
        </a:defRPr>
      </a:lvl1pPr>
    </p:titleStyle>
    <p:bodyStyle>
      <a:lvl1pPr marL="411455" indent="-411455" algn="l" defTabSz="548606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1pPr>
      <a:lvl2pPr marL="891485" indent="-342878" algn="l" defTabSz="548606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2pPr>
      <a:lvl3pPr marL="1371515" indent="-274304" algn="l" defTabSz="548606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3pPr>
      <a:lvl4pPr marL="1920117" indent="-274304" algn="l" defTabSz="548606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4pPr>
      <a:lvl5pPr marL="2468722" indent="-274304" algn="l" defTabSz="548606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5pPr>
      <a:lvl6pPr marL="3017328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5935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542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146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06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11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17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422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025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633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236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8842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OSCAR as API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5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46"/>
          <p:cNvSpPr/>
          <p:nvPr/>
        </p:nvSpPr>
        <p:spPr>
          <a:xfrm>
            <a:off x="3099494" y="7217124"/>
            <a:ext cx="3949006" cy="783876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OPNFV Stacks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Candidate OSCAR Architecture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328667" y="4357389"/>
            <a:ext cx="1688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</a:rPr>
              <a:t>Database</a:t>
            </a:r>
            <a:endParaRPr kumimoji="0" lang="en-CA" sz="1600" b="0" i="0" u="none" strike="noStrike" kern="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</a:endParaRPr>
          </a:p>
        </p:txBody>
      </p:sp>
      <p:grpSp>
        <p:nvGrpSpPr>
          <p:cNvPr id="62" name="Group 219"/>
          <p:cNvGrpSpPr>
            <a:grpSpLocks noChangeAspect="1"/>
          </p:cNvGrpSpPr>
          <p:nvPr/>
        </p:nvGrpSpPr>
        <p:grpSpPr>
          <a:xfrm>
            <a:off x="791009" y="3106275"/>
            <a:ext cx="984828" cy="965313"/>
            <a:chOff x="7650163" y="4593047"/>
            <a:chExt cx="379412" cy="465138"/>
          </a:xfrm>
          <a:solidFill>
            <a:srgbClr val="4BACC6">
              <a:lumMod val="60000"/>
              <a:lumOff val="40000"/>
            </a:srgbClr>
          </a:solidFill>
        </p:grpSpPr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7650163" y="4679950"/>
              <a:ext cx="379412" cy="136525"/>
            </a:xfrm>
            <a:custGeom>
              <a:avLst/>
              <a:gdLst>
                <a:gd name="T0" fmla="*/ 239 w 478"/>
                <a:gd name="T1" fmla="*/ 51 h 171"/>
                <a:gd name="T2" fmla="*/ 188 w 478"/>
                <a:gd name="T3" fmla="*/ 50 h 171"/>
                <a:gd name="T4" fmla="*/ 124 w 478"/>
                <a:gd name="T5" fmla="*/ 43 h 171"/>
                <a:gd name="T6" fmla="*/ 74 w 478"/>
                <a:gd name="T7" fmla="*/ 32 h 171"/>
                <a:gd name="T8" fmla="*/ 42 w 478"/>
                <a:gd name="T9" fmla="*/ 22 h 171"/>
                <a:gd name="T10" fmla="*/ 13 w 478"/>
                <a:gd name="T11" fmla="*/ 8 h 171"/>
                <a:gd name="T12" fmla="*/ 0 w 478"/>
                <a:gd name="T13" fmla="*/ 113 h 171"/>
                <a:gd name="T14" fmla="*/ 10 w 478"/>
                <a:gd name="T15" fmla="*/ 121 h 171"/>
                <a:gd name="T16" fmla="*/ 24 w 478"/>
                <a:gd name="T17" fmla="*/ 132 h 171"/>
                <a:gd name="T18" fmla="*/ 60 w 478"/>
                <a:gd name="T19" fmla="*/ 147 h 171"/>
                <a:gd name="T20" fmla="*/ 79 w 478"/>
                <a:gd name="T21" fmla="*/ 153 h 171"/>
                <a:gd name="T22" fmla="*/ 88 w 478"/>
                <a:gd name="T23" fmla="*/ 156 h 171"/>
                <a:gd name="T24" fmla="*/ 142 w 478"/>
                <a:gd name="T25" fmla="*/ 165 h 171"/>
                <a:gd name="T26" fmla="*/ 190 w 478"/>
                <a:gd name="T27" fmla="*/ 170 h 171"/>
                <a:gd name="T28" fmla="*/ 215 w 478"/>
                <a:gd name="T29" fmla="*/ 171 h 171"/>
                <a:gd name="T30" fmla="*/ 222 w 478"/>
                <a:gd name="T31" fmla="*/ 171 h 171"/>
                <a:gd name="T32" fmla="*/ 239 w 478"/>
                <a:gd name="T33" fmla="*/ 171 h 171"/>
                <a:gd name="T34" fmla="*/ 277 w 478"/>
                <a:gd name="T35" fmla="*/ 170 h 171"/>
                <a:gd name="T36" fmla="*/ 299 w 478"/>
                <a:gd name="T37" fmla="*/ 169 h 171"/>
                <a:gd name="T38" fmla="*/ 322 w 478"/>
                <a:gd name="T39" fmla="*/ 166 h 171"/>
                <a:gd name="T40" fmla="*/ 371 w 478"/>
                <a:gd name="T41" fmla="*/ 160 h 171"/>
                <a:gd name="T42" fmla="*/ 395 w 478"/>
                <a:gd name="T43" fmla="*/ 153 h 171"/>
                <a:gd name="T44" fmla="*/ 442 w 478"/>
                <a:gd name="T45" fmla="*/ 137 h 171"/>
                <a:gd name="T46" fmla="*/ 461 w 478"/>
                <a:gd name="T47" fmla="*/ 125 h 171"/>
                <a:gd name="T48" fmla="*/ 478 w 478"/>
                <a:gd name="T49" fmla="*/ 113 h 171"/>
                <a:gd name="T50" fmla="*/ 478 w 478"/>
                <a:gd name="T51" fmla="*/ 0 h 171"/>
                <a:gd name="T52" fmla="*/ 451 w 478"/>
                <a:gd name="T53" fmla="*/ 16 h 171"/>
                <a:gd name="T54" fmla="*/ 420 w 478"/>
                <a:gd name="T55" fmla="*/ 27 h 171"/>
                <a:gd name="T56" fmla="*/ 387 w 478"/>
                <a:gd name="T57" fmla="*/ 36 h 171"/>
                <a:gd name="T58" fmla="*/ 321 w 478"/>
                <a:gd name="T59" fmla="*/ 48 h 171"/>
                <a:gd name="T60" fmla="*/ 262 w 478"/>
                <a:gd name="T61" fmla="*/ 51 h 171"/>
                <a:gd name="T62" fmla="*/ 239 w 478"/>
                <a:gd name="T63" fmla="*/ 5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78" h="171">
                  <a:moveTo>
                    <a:pt x="239" y="51"/>
                  </a:moveTo>
                  <a:lnTo>
                    <a:pt x="239" y="51"/>
                  </a:lnTo>
                  <a:lnTo>
                    <a:pt x="216" y="51"/>
                  </a:lnTo>
                  <a:lnTo>
                    <a:pt x="188" y="50"/>
                  </a:lnTo>
                  <a:lnTo>
                    <a:pt x="157" y="48"/>
                  </a:lnTo>
                  <a:lnTo>
                    <a:pt x="124" y="43"/>
                  </a:lnTo>
                  <a:lnTo>
                    <a:pt x="91" y="36"/>
                  </a:lnTo>
                  <a:lnTo>
                    <a:pt x="74" y="32"/>
                  </a:lnTo>
                  <a:lnTo>
                    <a:pt x="58" y="27"/>
                  </a:lnTo>
                  <a:lnTo>
                    <a:pt x="42" y="22"/>
                  </a:lnTo>
                  <a:lnTo>
                    <a:pt x="27" y="16"/>
                  </a:lnTo>
                  <a:lnTo>
                    <a:pt x="13" y="8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10" y="121"/>
                  </a:lnTo>
                  <a:lnTo>
                    <a:pt x="10" y="121"/>
                  </a:lnTo>
                  <a:lnTo>
                    <a:pt x="24" y="132"/>
                  </a:lnTo>
                  <a:lnTo>
                    <a:pt x="41" y="139"/>
                  </a:lnTo>
                  <a:lnTo>
                    <a:pt x="60" y="147"/>
                  </a:lnTo>
                  <a:lnTo>
                    <a:pt x="79" y="153"/>
                  </a:lnTo>
                  <a:lnTo>
                    <a:pt x="79" y="153"/>
                  </a:lnTo>
                  <a:lnTo>
                    <a:pt x="88" y="156"/>
                  </a:lnTo>
                  <a:lnTo>
                    <a:pt x="88" y="156"/>
                  </a:lnTo>
                  <a:lnTo>
                    <a:pt x="115" y="161"/>
                  </a:lnTo>
                  <a:lnTo>
                    <a:pt x="142" y="165"/>
                  </a:lnTo>
                  <a:lnTo>
                    <a:pt x="167" y="167"/>
                  </a:lnTo>
                  <a:lnTo>
                    <a:pt x="190" y="170"/>
                  </a:lnTo>
                  <a:lnTo>
                    <a:pt x="190" y="170"/>
                  </a:lnTo>
                  <a:lnTo>
                    <a:pt x="215" y="171"/>
                  </a:lnTo>
                  <a:lnTo>
                    <a:pt x="215" y="171"/>
                  </a:lnTo>
                  <a:lnTo>
                    <a:pt x="222" y="171"/>
                  </a:lnTo>
                  <a:lnTo>
                    <a:pt x="222" y="171"/>
                  </a:lnTo>
                  <a:lnTo>
                    <a:pt x="239" y="171"/>
                  </a:lnTo>
                  <a:lnTo>
                    <a:pt x="239" y="171"/>
                  </a:lnTo>
                  <a:lnTo>
                    <a:pt x="277" y="170"/>
                  </a:lnTo>
                  <a:lnTo>
                    <a:pt x="277" y="170"/>
                  </a:lnTo>
                  <a:lnTo>
                    <a:pt x="299" y="169"/>
                  </a:lnTo>
                  <a:lnTo>
                    <a:pt x="299" y="169"/>
                  </a:lnTo>
                  <a:lnTo>
                    <a:pt x="322" y="166"/>
                  </a:lnTo>
                  <a:lnTo>
                    <a:pt x="346" y="164"/>
                  </a:lnTo>
                  <a:lnTo>
                    <a:pt x="371" y="160"/>
                  </a:lnTo>
                  <a:lnTo>
                    <a:pt x="395" y="153"/>
                  </a:lnTo>
                  <a:lnTo>
                    <a:pt x="395" y="153"/>
                  </a:lnTo>
                  <a:lnTo>
                    <a:pt x="420" y="147"/>
                  </a:lnTo>
                  <a:lnTo>
                    <a:pt x="442" y="137"/>
                  </a:lnTo>
                  <a:lnTo>
                    <a:pt x="452" y="132"/>
                  </a:lnTo>
                  <a:lnTo>
                    <a:pt x="461" y="125"/>
                  </a:lnTo>
                  <a:lnTo>
                    <a:pt x="470" y="119"/>
                  </a:lnTo>
                  <a:lnTo>
                    <a:pt x="478" y="113"/>
                  </a:lnTo>
                  <a:lnTo>
                    <a:pt x="478" y="0"/>
                  </a:lnTo>
                  <a:lnTo>
                    <a:pt x="478" y="0"/>
                  </a:lnTo>
                  <a:lnTo>
                    <a:pt x="465" y="8"/>
                  </a:lnTo>
                  <a:lnTo>
                    <a:pt x="451" y="16"/>
                  </a:lnTo>
                  <a:lnTo>
                    <a:pt x="436" y="22"/>
                  </a:lnTo>
                  <a:lnTo>
                    <a:pt x="420" y="27"/>
                  </a:lnTo>
                  <a:lnTo>
                    <a:pt x="404" y="32"/>
                  </a:lnTo>
                  <a:lnTo>
                    <a:pt x="387" y="36"/>
                  </a:lnTo>
                  <a:lnTo>
                    <a:pt x="354" y="43"/>
                  </a:lnTo>
                  <a:lnTo>
                    <a:pt x="321" y="48"/>
                  </a:lnTo>
                  <a:lnTo>
                    <a:pt x="289" y="50"/>
                  </a:lnTo>
                  <a:lnTo>
                    <a:pt x="262" y="51"/>
                  </a:lnTo>
                  <a:lnTo>
                    <a:pt x="239" y="51"/>
                  </a:lnTo>
                  <a:lnTo>
                    <a:pt x="239" y="51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82295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7650163" y="4803775"/>
              <a:ext cx="379412" cy="134938"/>
            </a:xfrm>
            <a:custGeom>
              <a:avLst/>
              <a:gdLst>
                <a:gd name="T0" fmla="*/ 239 w 478"/>
                <a:gd name="T1" fmla="*/ 51 h 171"/>
                <a:gd name="T2" fmla="*/ 188 w 478"/>
                <a:gd name="T3" fmla="*/ 50 h 171"/>
                <a:gd name="T4" fmla="*/ 124 w 478"/>
                <a:gd name="T5" fmla="*/ 42 h 171"/>
                <a:gd name="T6" fmla="*/ 74 w 478"/>
                <a:gd name="T7" fmla="*/ 32 h 171"/>
                <a:gd name="T8" fmla="*/ 42 w 478"/>
                <a:gd name="T9" fmla="*/ 22 h 171"/>
                <a:gd name="T10" fmla="*/ 13 w 478"/>
                <a:gd name="T11" fmla="*/ 8 h 171"/>
                <a:gd name="T12" fmla="*/ 0 w 478"/>
                <a:gd name="T13" fmla="*/ 112 h 171"/>
                <a:gd name="T14" fmla="*/ 10 w 478"/>
                <a:gd name="T15" fmla="*/ 121 h 171"/>
                <a:gd name="T16" fmla="*/ 24 w 478"/>
                <a:gd name="T17" fmla="*/ 131 h 171"/>
                <a:gd name="T18" fmla="*/ 60 w 478"/>
                <a:gd name="T19" fmla="*/ 146 h 171"/>
                <a:gd name="T20" fmla="*/ 79 w 478"/>
                <a:gd name="T21" fmla="*/ 153 h 171"/>
                <a:gd name="T22" fmla="*/ 88 w 478"/>
                <a:gd name="T23" fmla="*/ 155 h 171"/>
                <a:gd name="T24" fmla="*/ 142 w 478"/>
                <a:gd name="T25" fmla="*/ 164 h 171"/>
                <a:gd name="T26" fmla="*/ 190 w 478"/>
                <a:gd name="T27" fmla="*/ 169 h 171"/>
                <a:gd name="T28" fmla="*/ 215 w 478"/>
                <a:gd name="T29" fmla="*/ 171 h 171"/>
                <a:gd name="T30" fmla="*/ 222 w 478"/>
                <a:gd name="T31" fmla="*/ 171 h 171"/>
                <a:gd name="T32" fmla="*/ 239 w 478"/>
                <a:gd name="T33" fmla="*/ 171 h 171"/>
                <a:gd name="T34" fmla="*/ 277 w 478"/>
                <a:gd name="T35" fmla="*/ 169 h 171"/>
                <a:gd name="T36" fmla="*/ 299 w 478"/>
                <a:gd name="T37" fmla="*/ 168 h 171"/>
                <a:gd name="T38" fmla="*/ 322 w 478"/>
                <a:gd name="T39" fmla="*/ 165 h 171"/>
                <a:gd name="T40" fmla="*/ 371 w 478"/>
                <a:gd name="T41" fmla="*/ 159 h 171"/>
                <a:gd name="T42" fmla="*/ 395 w 478"/>
                <a:gd name="T43" fmla="*/ 153 h 171"/>
                <a:gd name="T44" fmla="*/ 442 w 478"/>
                <a:gd name="T45" fmla="*/ 136 h 171"/>
                <a:gd name="T46" fmla="*/ 461 w 478"/>
                <a:gd name="T47" fmla="*/ 125 h 171"/>
                <a:gd name="T48" fmla="*/ 478 w 478"/>
                <a:gd name="T49" fmla="*/ 112 h 171"/>
                <a:gd name="T50" fmla="*/ 478 w 478"/>
                <a:gd name="T51" fmla="*/ 0 h 171"/>
                <a:gd name="T52" fmla="*/ 451 w 478"/>
                <a:gd name="T53" fmla="*/ 15 h 171"/>
                <a:gd name="T54" fmla="*/ 420 w 478"/>
                <a:gd name="T55" fmla="*/ 27 h 171"/>
                <a:gd name="T56" fmla="*/ 387 w 478"/>
                <a:gd name="T57" fmla="*/ 36 h 171"/>
                <a:gd name="T58" fmla="*/ 321 w 478"/>
                <a:gd name="T59" fmla="*/ 47 h 171"/>
                <a:gd name="T60" fmla="*/ 262 w 478"/>
                <a:gd name="T61" fmla="*/ 51 h 171"/>
                <a:gd name="T62" fmla="*/ 239 w 478"/>
                <a:gd name="T63" fmla="*/ 5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78" h="171">
                  <a:moveTo>
                    <a:pt x="239" y="51"/>
                  </a:moveTo>
                  <a:lnTo>
                    <a:pt x="239" y="51"/>
                  </a:lnTo>
                  <a:lnTo>
                    <a:pt x="216" y="51"/>
                  </a:lnTo>
                  <a:lnTo>
                    <a:pt x="188" y="50"/>
                  </a:lnTo>
                  <a:lnTo>
                    <a:pt x="157" y="47"/>
                  </a:lnTo>
                  <a:lnTo>
                    <a:pt x="124" y="42"/>
                  </a:lnTo>
                  <a:lnTo>
                    <a:pt x="91" y="36"/>
                  </a:lnTo>
                  <a:lnTo>
                    <a:pt x="74" y="32"/>
                  </a:lnTo>
                  <a:lnTo>
                    <a:pt x="58" y="27"/>
                  </a:lnTo>
                  <a:lnTo>
                    <a:pt x="42" y="22"/>
                  </a:lnTo>
                  <a:lnTo>
                    <a:pt x="27" y="15"/>
                  </a:lnTo>
                  <a:lnTo>
                    <a:pt x="13" y="8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10" y="121"/>
                  </a:lnTo>
                  <a:lnTo>
                    <a:pt x="10" y="121"/>
                  </a:lnTo>
                  <a:lnTo>
                    <a:pt x="24" y="131"/>
                  </a:lnTo>
                  <a:lnTo>
                    <a:pt x="41" y="139"/>
                  </a:lnTo>
                  <a:lnTo>
                    <a:pt x="60" y="146"/>
                  </a:lnTo>
                  <a:lnTo>
                    <a:pt x="79" y="153"/>
                  </a:lnTo>
                  <a:lnTo>
                    <a:pt x="79" y="153"/>
                  </a:lnTo>
                  <a:lnTo>
                    <a:pt x="88" y="155"/>
                  </a:lnTo>
                  <a:lnTo>
                    <a:pt x="88" y="155"/>
                  </a:lnTo>
                  <a:lnTo>
                    <a:pt x="115" y="160"/>
                  </a:lnTo>
                  <a:lnTo>
                    <a:pt x="142" y="164"/>
                  </a:lnTo>
                  <a:lnTo>
                    <a:pt x="167" y="167"/>
                  </a:lnTo>
                  <a:lnTo>
                    <a:pt x="190" y="169"/>
                  </a:lnTo>
                  <a:lnTo>
                    <a:pt x="190" y="169"/>
                  </a:lnTo>
                  <a:lnTo>
                    <a:pt x="215" y="171"/>
                  </a:lnTo>
                  <a:lnTo>
                    <a:pt x="215" y="171"/>
                  </a:lnTo>
                  <a:lnTo>
                    <a:pt x="222" y="171"/>
                  </a:lnTo>
                  <a:lnTo>
                    <a:pt x="222" y="171"/>
                  </a:lnTo>
                  <a:lnTo>
                    <a:pt x="239" y="171"/>
                  </a:lnTo>
                  <a:lnTo>
                    <a:pt x="239" y="171"/>
                  </a:lnTo>
                  <a:lnTo>
                    <a:pt x="277" y="169"/>
                  </a:lnTo>
                  <a:lnTo>
                    <a:pt x="277" y="169"/>
                  </a:lnTo>
                  <a:lnTo>
                    <a:pt x="299" y="168"/>
                  </a:lnTo>
                  <a:lnTo>
                    <a:pt x="299" y="168"/>
                  </a:lnTo>
                  <a:lnTo>
                    <a:pt x="322" y="165"/>
                  </a:lnTo>
                  <a:lnTo>
                    <a:pt x="346" y="163"/>
                  </a:lnTo>
                  <a:lnTo>
                    <a:pt x="371" y="159"/>
                  </a:lnTo>
                  <a:lnTo>
                    <a:pt x="395" y="153"/>
                  </a:lnTo>
                  <a:lnTo>
                    <a:pt x="395" y="153"/>
                  </a:lnTo>
                  <a:lnTo>
                    <a:pt x="420" y="146"/>
                  </a:lnTo>
                  <a:lnTo>
                    <a:pt x="442" y="136"/>
                  </a:lnTo>
                  <a:lnTo>
                    <a:pt x="452" y="131"/>
                  </a:lnTo>
                  <a:lnTo>
                    <a:pt x="461" y="125"/>
                  </a:lnTo>
                  <a:lnTo>
                    <a:pt x="470" y="118"/>
                  </a:lnTo>
                  <a:lnTo>
                    <a:pt x="478" y="112"/>
                  </a:lnTo>
                  <a:lnTo>
                    <a:pt x="478" y="0"/>
                  </a:lnTo>
                  <a:lnTo>
                    <a:pt x="478" y="0"/>
                  </a:lnTo>
                  <a:lnTo>
                    <a:pt x="465" y="8"/>
                  </a:lnTo>
                  <a:lnTo>
                    <a:pt x="451" y="15"/>
                  </a:lnTo>
                  <a:lnTo>
                    <a:pt x="436" y="22"/>
                  </a:lnTo>
                  <a:lnTo>
                    <a:pt x="420" y="27"/>
                  </a:lnTo>
                  <a:lnTo>
                    <a:pt x="404" y="32"/>
                  </a:lnTo>
                  <a:lnTo>
                    <a:pt x="387" y="36"/>
                  </a:lnTo>
                  <a:lnTo>
                    <a:pt x="354" y="42"/>
                  </a:lnTo>
                  <a:lnTo>
                    <a:pt x="321" y="47"/>
                  </a:lnTo>
                  <a:lnTo>
                    <a:pt x="289" y="50"/>
                  </a:lnTo>
                  <a:lnTo>
                    <a:pt x="262" y="51"/>
                  </a:lnTo>
                  <a:lnTo>
                    <a:pt x="239" y="51"/>
                  </a:lnTo>
                  <a:lnTo>
                    <a:pt x="239" y="51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82295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7650163" y="4923247"/>
              <a:ext cx="379412" cy="134938"/>
            </a:xfrm>
            <a:custGeom>
              <a:avLst/>
              <a:gdLst>
                <a:gd name="T0" fmla="*/ 239 w 478"/>
                <a:gd name="T1" fmla="*/ 51 h 171"/>
                <a:gd name="T2" fmla="*/ 188 w 478"/>
                <a:gd name="T3" fmla="*/ 50 h 171"/>
                <a:gd name="T4" fmla="*/ 124 w 478"/>
                <a:gd name="T5" fmla="*/ 42 h 171"/>
                <a:gd name="T6" fmla="*/ 74 w 478"/>
                <a:gd name="T7" fmla="*/ 32 h 171"/>
                <a:gd name="T8" fmla="*/ 42 w 478"/>
                <a:gd name="T9" fmla="*/ 22 h 171"/>
                <a:gd name="T10" fmla="*/ 13 w 478"/>
                <a:gd name="T11" fmla="*/ 8 h 171"/>
                <a:gd name="T12" fmla="*/ 0 w 478"/>
                <a:gd name="T13" fmla="*/ 112 h 171"/>
                <a:gd name="T14" fmla="*/ 10 w 478"/>
                <a:gd name="T15" fmla="*/ 121 h 171"/>
                <a:gd name="T16" fmla="*/ 24 w 478"/>
                <a:gd name="T17" fmla="*/ 132 h 171"/>
                <a:gd name="T18" fmla="*/ 60 w 478"/>
                <a:gd name="T19" fmla="*/ 147 h 171"/>
                <a:gd name="T20" fmla="*/ 79 w 478"/>
                <a:gd name="T21" fmla="*/ 153 h 171"/>
                <a:gd name="T22" fmla="*/ 88 w 478"/>
                <a:gd name="T23" fmla="*/ 156 h 171"/>
                <a:gd name="T24" fmla="*/ 142 w 478"/>
                <a:gd name="T25" fmla="*/ 165 h 171"/>
                <a:gd name="T26" fmla="*/ 190 w 478"/>
                <a:gd name="T27" fmla="*/ 170 h 171"/>
                <a:gd name="T28" fmla="*/ 215 w 478"/>
                <a:gd name="T29" fmla="*/ 171 h 171"/>
                <a:gd name="T30" fmla="*/ 222 w 478"/>
                <a:gd name="T31" fmla="*/ 171 h 171"/>
                <a:gd name="T32" fmla="*/ 239 w 478"/>
                <a:gd name="T33" fmla="*/ 171 h 171"/>
                <a:gd name="T34" fmla="*/ 277 w 478"/>
                <a:gd name="T35" fmla="*/ 170 h 171"/>
                <a:gd name="T36" fmla="*/ 299 w 478"/>
                <a:gd name="T37" fmla="*/ 168 h 171"/>
                <a:gd name="T38" fmla="*/ 322 w 478"/>
                <a:gd name="T39" fmla="*/ 166 h 171"/>
                <a:gd name="T40" fmla="*/ 371 w 478"/>
                <a:gd name="T41" fmla="*/ 160 h 171"/>
                <a:gd name="T42" fmla="*/ 395 w 478"/>
                <a:gd name="T43" fmla="*/ 153 h 171"/>
                <a:gd name="T44" fmla="*/ 442 w 478"/>
                <a:gd name="T45" fmla="*/ 137 h 171"/>
                <a:gd name="T46" fmla="*/ 461 w 478"/>
                <a:gd name="T47" fmla="*/ 125 h 171"/>
                <a:gd name="T48" fmla="*/ 478 w 478"/>
                <a:gd name="T49" fmla="*/ 112 h 171"/>
                <a:gd name="T50" fmla="*/ 478 w 478"/>
                <a:gd name="T51" fmla="*/ 0 h 171"/>
                <a:gd name="T52" fmla="*/ 451 w 478"/>
                <a:gd name="T53" fmla="*/ 16 h 171"/>
                <a:gd name="T54" fmla="*/ 420 w 478"/>
                <a:gd name="T55" fmla="*/ 27 h 171"/>
                <a:gd name="T56" fmla="*/ 387 w 478"/>
                <a:gd name="T57" fmla="*/ 36 h 171"/>
                <a:gd name="T58" fmla="*/ 321 w 478"/>
                <a:gd name="T59" fmla="*/ 47 h 171"/>
                <a:gd name="T60" fmla="*/ 262 w 478"/>
                <a:gd name="T61" fmla="*/ 51 h 171"/>
                <a:gd name="T62" fmla="*/ 239 w 478"/>
                <a:gd name="T63" fmla="*/ 5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78" h="171">
                  <a:moveTo>
                    <a:pt x="239" y="51"/>
                  </a:moveTo>
                  <a:lnTo>
                    <a:pt x="239" y="51"/>
                  </a:lnTo>
                  <a:lnTo>
                    <a:pt x="216" y="51"/>
                  </a:lnTo>
                  <a:lnTo>
                    <a:pt x="188" y="50"/>
                  </a:lnTo>
                  <a:lnTo>
                    <a:pt x="157" y="47"/>
                  </a:lnTo>
                  <a:lnTo>
                    <a:pt x="124" y="42"/>
                  </a:lnTo>
                  <a:lnTo>
                    <a:pt x="91" y="36"/>
                  </a:lnTo>
                  <a:lnTo>
                    <a:pt x="74" y="32"/>
                  </a:lnTo>
                  <a:lnTo>
                    <a:pt x="58" y="27"/>
                  </a:lnTo>
                  <a:lnTo>
                    <a:pt x="42" y="22"/>
                  </a:lnTo>
                  <a:lnTo>
                    <a:pt x="27" y="16"/>
                  </a:lnTo>
                  <a:lnTo>
                    <a:pt x="13" y="8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10" y="121"/>
                  </a:lnTo>
                  <a:lnTo>
                    <a:pt x="10" y="121"/>
                  </a:lnTo>
                  <a:lnTo>
                    <a:pt x="24" y="132"/>
                  </a:lnTo>
                  <a:lnTo>
                    <a:pt x="41" y="139"/>
                  </a:lnTo>
                  <a:lnTo>
                    <a:pt x="60" y="147"/>
                  </a:lnTo>
                  <a:lnTo>
                    <a:pt x="79" y="153"/>
                  </a:lnTo>
                  <a:lnTo>
                    <a:pt x="79" y="153"/>
                  </a:lnTo>
                  <a:lnTo>
                    <a:pt x="88" y="156"/>
                  </a:lnTo>
                  <a:lnTo>
                    <a:pt x="88" y="156"/>
                  </a:lnTo>
                  <a:lnTo>
                    <a:pt x="115" y="161"/>
                  </a:lnTo>
                  <a:lnTo>
                    <a:pt x="142" y="165"/>
                  </a:lnTo>
                  <a:lnTo>
                    <a:pt x="167" y="167"/>
                  </a:lnTo>
                  <a:lnTo>
                    <a:pt x="190" y="170"/>
                  </a:lnTo>
                  <a:lnTo>
                    <a:pt x="190" y="170"/>
                  </a:lnTo>
                  <a:lnTo>
                    <a:pt x="215" y="171"/>
                  </a:lnTo>
                  <a:lnTo>
                    <a:pt x="215" y="171"/>
                  </a:lnTo>
                  <a:lnTo>
                    <a:pt x="222" y="171"/>
                  </a:lnTo>
                  <a:lnTo>
                    <a:pt x="222" y="171"/>
                  </a:lnTo>
                  <a:lnTo>
                    <a:pt x="239" y="171"/>
                  </a:lnTo>
                  <a:lnTo>
                    <a:pt x="239" y="171"/>
                  </a:lnTo>
                  <a:lnTo>
                    <a:pt x="277" y="170"/>
                  </a:lnTo>
                  <a:lnTo>
                    <a:pt x="277" y="170"/>
                  </a:lnTo>
                  <a:lnTo>
                    <a:pt x="299" y="168"/>
                  </a:lnTo>
                  <a:lnTo>
                    <a:pt x="299" y="168"/>
                  </a:lnTo>
                  <a:lnTo>
                    <a:pt x="322" y="166"/>
                  </a:lnTo>
                  <a:lnTo>
                    <a:pt x="346" y="163"/>
                  </a:lnTo>
                  <a:lnTo>
                    <a:pt x="371" y="160"/>
                  </a:lnTo>
                  <a:lnTo>
                    <a:pt x="395" y="153"/>
                  </a:lnTo>
                  <a:lnTo>
                    <a:pt x="395" y="153"/>
                  </a:lnTo>
                  <a:lnTo>
                    <a:pt x="420" y="147"/>
                  </a:lnTo>
                  <a:lnTo>
                    <a:pt x="442" y="137"/>
                  </a:lnTo>
                  <a:lnTo>
                    <a:pt x="452" y="132"/>
                  </a:lnTo>
                  <a:lnTo>
                    <a:pt x="461" y="125"/>
                  </a:lnTo>
                  <a:lnTo>
                    <a:pt x="470" y="119"/>
                  </a:lnTo>
                  <a:lnTo>
                    <a:pt x="478" y="112"/>
                  </a:lnTo>
                  <a:lnTo>
                    <a:pt x="478" y="0"/>
                  </a:lnTo>
                  <a:lnTo>
                    <a:pt x="478" y="0"/>
                  </a:lnTo>
                  <a:lnTo>
                    <a:pt x="465" y="8"/>
                  </a:lnTo>
                  <a:lnTo>
                    <a:pt x="451" y="16"/>
                  </a:lnTo>
                  <a:lnTo>
                    <a:pt x="436" y="22"/>
                  </a:lnTo>
                  <a:lnTo>
                    <a:pt x="420" y="27"/>
                  </a:lnTo>
                  <a:lnTo>
                    <a:pt x="404" y="32"/>
                  </a:lnTo>
                  <a:lnTo>
                    <a:pt x="387" y="36"/>
                  </a:lnTo>
                  <a:lnTo>
                    <a:pt x="354" y="42"/>
                  </a:lnTo>
                  <a:lnTo>
                    <a:pt x="321" y="47"/>
                  </a:lnTo>
                  <a:lnTo>
                    <a:pt x="289" y="50"/>
                  </a:lnTo>
                  <a:lnTo>
                    <a:pt x="262" y="51"/>
                  </a:lnTo>
                  <a:lnTo>
                    <a:pt x="239" y="51"/>
                  </a:lnTo>
                  <a:lnTo>
                    <a:pt x="239" y="51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82295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7650163" y="4593047"/>
              <a:ext cx="379412" cy="103188"/>
            </a:xfrm>
            <a:custGeom>
              <a:avLst/>
              <a:gdLst>
                <a:gd name="T0" fmla="*/ 239 w 478"/>
                <a:gd name="T1" fmla="*/ 0 h 130"/>
                <a:gd name="T2" fmla="*/ 239 w 478"/>
                <a:gd name="T3" fmla="*/ 0 h 130"/>
                <a:gd name="T4" fmla="*/ 215 w 478"/>
                <a:gd name="T5" fmla="*/ 0 h 130"/>
                <a:gd name="T6" fmla="*/ 215 w 478"/>
                <a:gd name="T7" fmla="*/ 0 h 130"/>
                <a:gd name="T8" fmla="*/ 196 w 478"/>
                <a:gd name="T9" fmla="*/ 1 h 130"/>
                <a:gd name="T10" fmla="*/ 196 w 478"/>
                <a:gd name="T11" fmla="*/ 1 h 130"/>
                <a:gd name="T12" fmla="*/ 173 w 478"/>
                <a:gd name="T13" fmla="*/ 3 h 130"/>
                <a:gd name="T14" fmla="*/ 148 w 478"/>
                <a:gd name="T15" fmla="*/ 5 h 130"/>
                <a:gd name="T16" fmla="*/ 123 w 478"/>
                <a:gd name="T17" fmla="*/ 9 h 130"/>
                <a:gd name="T18" fmla="*/ 97 w 478"/>
                <a:gd name="T19" fmla="*/ 14 h 130"/>
                <a:gd name="T20" fmla="*/ 72 w 478"/>
                <a:gd name="T21" fmla="*/ 20 h 130"/>
                <a:gd name="T22" fmla="*/ 47 w 478"/>
                <a:gd name="T23" fmla="*/ 28 h 130"/>
                <a:gd name="T24" fmla="*/ 37 w 478"/>
                <a:gd name="T25" fmla="*/ 33 h 130"/>
                <a:gd name="T26" fmla="*/ 27 w 478"/>
                <a:gd name="T27" fmla="*/ 38 h 130"/>
                <a:gd name="T28" fmla="*/ 17 w 478"/>
                <a:gd name="T29" fmla="*/ 45 h 130"/>
                <a:gd name="T30" fmla="*/ 9 w 478"/>
                <a:gd name="T31" fmla="*/ 51 h 130"/>
                <a:gd name="T32" fmla="*/ 9 w 478"/>
                <a:gd name="T33" fmla="*/ 51 h 130"/>
                <a:gd name="T34" fmla="*/ 0 w 478"/>
                <a:gd name="T35" fmla="*/ 59 h 130"/>
                <a:gd name="T36" fmla="*/ 0 w 478"/>
                <a:gd name="T37" fmla="*/ 70 h 130"/>
                <a:gd name="T38" fmla="*/ 0 w 478"/>
                <a:gd name="T39" fmla="*/ 70 h 130"/>
                <a:gd name="T40" fmla="*/ 10 w 478"/>
                <a:gd name="T41" fmla="*/ 80 h 130"/>
                <a:gd name="T42" fmla="*/ 23 w 478"/>
                <a:gd name="T43" fmla="*/ 89 h 130"/>
                <a:gd name="T44" fmla="*/ 37 w 478"/>
                <a:gd name="T45" fmla="*/ 97 h 130"/>
                <a:gd name="T46" fmla="*/ 52 w 478"/>
                <a:gd name="T47" fmla="*/ 103 h 130"/>
                <a:gd name="T48" fmla="*/ 69 w 478"/>
                <a:gd name="T49" fmla="*/ 110 h 130"/>
                <a:gd name="T50" fmla="*/ 87 w 478"/>
                <a:gd name="T51" fmla="*/ 115 h 130"/>
                <a:gd name="T52" fmla="*/ 105 w 478"/>
                <a:gd name="T53" fmla="*/ 118 h 130"/>
                <a:gd name="T54" fmla="*/ 124 w 478"/>
                <a:gd name="T55" fmla="*/ 121 h 130"/>
                <a:gd name="T56" fmla="*/ 160 w 478"/>
                <a:gd name="T57" fmla="*/ 126 h 130"/>
                <a:gd name="T58" fmla="*/ 193 w 478"/>
                <a:gd name="T59" fmla="*/ 129 h 130"/>
                <a:gd name="T60" fmla="*/ 220 w 478"/>
                <a:gd name="T61" fmla="*/ 130 h 130"/>
                <a:gd name="T62" fmla="*/ 239 w 478"/>
                <a:gd name="T63" fmla="*/ 130 h 130"/>
                <a:gd name="T64" fmla="*/ 239 w 478"/>
                <a:gd name="T65" fmla="*/ 130 h 130"/>
                <a:gd name="T66" fmla="*/ 257 w 478"/>
                <a:gd name="T67" fmla="*/ 130 h 130"/>
                <a:gd name="T68" fmla="*/ 285 w 478"/>
                <a:gd name="T69" fmla="*/ 129 h 130"/>
                <a:gd name="T70" fmla="*/ 317 w 478"/>
                <a:gd name="T71" fmla="*/ 126 h 130"/>
                <a:gd name="T72" fmla="*/ 354 w 478"/>
                <a:gd name="T73" fmla="*/ 121 h 130"/>
                <a:gd name="T74" fmla="*/ 372 w 478"/>
                <a:gd name="T75" fmla="*/ 118 h 130"/>
                <a:gd name="T76" fmla="*/ 391 w 478"/>
                <a:gd name="T77" fmla="*/ 115 h 130"/>
                <a:gd name="T78" fmla="*/ 409 w 478"/>
                <a:gd name="T79" fmla="*/ 110 h 130"/>
                <a:gd name="T80" fmla="*/ 426 w 478"/>
                <a:gd name="T81" fmla="*/ 103 h 130"/>
                <a:gd name="T82" fmla="*/ 441 w 478"/>
                <a:gd name="T83" fmla="*/ 97 h 130"/>
                <a:gd name="T84" fmla="*/ 455 w 478"/>
                <a:gd name="T85" fmla="*/ 89 h 130"/>
                <a:gd name="T86" fmla="*/ 468 w 478"/>
                <a:gd name="T87" fmla="*/ 80 h 130"/>
                <a:gd name="T88" fmla="*/ 478 w 478"/>
                <a:gd name="T89" fmla="*/ 70 h 130"/>
                <a:gd name="T90" fmla="*/ 478 w 478"/>
                <a:gd name="T91" fmla="*/ 59 h 130"/>
                <a:gd name="T92" fmla="*/ 478 w 478"/>
                <a:gd name="T93" fmla="*/ 59 h 130"/>
                <a:gd name="T94" fmla="*/ 469 w 478"/>
                <a:gd name="T95" fmla="*/ 51 h 130"/>
                <a:gd name="T96" fmla="*/ 460 w 478"/>
                <a:gd name="T97" fmla="*/ 45 h 130"/>
                <a:gd name="T98" fmla="*/ 450 w 478"/>
                <a:gd name="T99" fmla="*/ 38 h 130"/>
                <a:gd name="T100" fmla="*/ 438 w 478"/>
                <a:gd name="T101" fmla="*/ 32 h 130"/>
                <a:gd name="T102" fmla="*/ 426 w 478"/>
                <a:gd name="T103" fmla="*/ 27 h 130"/>
                <a:gd name="T104" fmla="*/ 413 w 478"/>
                <a:gd name="T105" fmla="*/ 23 h 130"/>
                <a:gd name="T106" fmla="*/ 385 w 478"/>
                <a:gd name="T107" fmla="*/ 15 h 130"/>
                <a:gd name="T108" fmla="*/ 355 w 478"/>
                <a:gd name="T109" fmla="*/ 9 h 130"/>
                <a:gd name="T110" fmla="*/ 327 w 478"/>
                <a:gd name="T111" fmla="*/ 5 h 130"/>
                <a:gd name="T112" fmla="*/ 300 w 478"/>
                <a:gd name="T113" fmla="*/ 3 h 130"/>
                <a:gd name="T114" fmla="*/ 276 w 478"/>
                <a:gd name="T115" fmla="*/ 1 h 130"/>
                <a:gd name="T116" fmla="*/ 276 w 478"/>
                <a:gd name="T117" fmla="*/ 1 h 130"/>
                <a:gd name="T118" fmla="*/ 239 w 478"/>
                <a:gd name="T119" fmla="*/ 0 h 130"/>
                <a:gd name="T120" fmla="*/ 239 w 478"/>
                <a:gd name="T12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8" h="130">
                  <a:moveTo>
                    <a:pt x="239" y="0"/>
                  </a:moveTo>
                  <a:lnTo>
                    <a:pt x="239" y="0"/>
                  </a:lnTo>
                  <a:lnTo>
                    <a:pt x="215" y="0"/>
                  </a:lnTo>
                  <a:lnTo>
                    <a:pt x="215" y="0"/>
                  </a:lnTo>
                  <a:lnTo>
                    <a:pt x="196" y="1"/>
                  </a:lnTo>
                  <a:lnTo>
                    <a:pt x="196" y="1"/>
                  </a:lnTo>
                  <a:lnTo>
                    <a:pt x="173" y="3"/>
                  </a:lnTo>
                  <a:lnTo>
                    <a:pt x="148" y="5"/>
                  </a:lnTo>
                  <a:lnTo>
                    <a:pt x="123" y="9"/>
                  </a:lnTo>
                  <a:lnTo>
                    <a:pt x="97" y="14"/>
                  </a:lnTo>
                  <a:lnTo>
                    <a:pt x="72" y="20"/>
                  </a:lnTo>
                  <a:lnTo>
                    <a:pt x="47" y="28"/>
                  </a:lnTo>
                  <a:lnTo>
                    <a:pt x="37" y="33"/>
                  </a:lnTo>
                  <a:lnTo>
                    <a:pt x="27" y="38"/>
                  </a:lnTo>
                  <a:lnTo>
                    <a:pt x="17" y="45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0" y="59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10" y="80"/>
                  </a:lnTo>
                  <a:lnTo>
                    <a:pt x="23" y="89"/>
                  </a:lnTo>
                  <a:lnTo>
                    <a:pt x="37" y="97"/>
                  </a:lnTo>
                  <a:lnTo>
                    <a:pt x="52" y="103"/>
                  </a:lnTo>
                  <a:lnTo>
                    <a:pt x="69" y="110"/>
                  </a:lnTo>
                  <a:lnTo>
                    <a:pt x="87" y="115"/>
                  </a:lnTo>
                  <a:lnTo>
                    <a:pt x="105" y="118"/>
                  </a:lnTo>
                  <a:lnTo>
                    <a:pt x="124" y="121"/>
                  </a:lnTo>
                  <a:lnTo>
                    <a:pt x="160" y="126"/>
                  </a:lnTo>
                  <a:lnTo>
                    <a:pt x="193" y="129"/>
                  </a:lnTo>
                  <a:lnTo>
                    <a:pt x="220" y="130"/>
                  </a:lnTo>
                  <a:lnTo>
                    <a:pt x="239" y="130"/>
                  </a:lnTo>
                  <a:lnTo>
                    <a:pt x="239" y="130"/>
                  </a:lnTo>
                  <a:lnTo>
                    <a:pt x="257" y="130"/>
                  </a:lnTo>
                  <a:lnTo>
                    <a:pt x="285" y="129"/>
                  </a:lnTo>
                  <a:lnTo>
                    <a:pt x="317" y="126"/>
                  </a:lnTo>
                  <a:lnTo>
                    <a:pt x="354" y="121"/>
                  </a:lnTo>
                  <a:lnTo>
                    <a:pt x="372" y="118"/>
                  </a:lnTo>
                  <a:lnTo>
                    <a:pt x="391" y="115"/>
                  </a:lnTo>
                  <a:lnTo>
                    <a:pt x="409" y="110"/>
                  </a:lnTo>
                  <a:lnTo>
                    <a:pt x="426" y="103"/>
                  </a:lnTo>
                  <a:lnTo>
                    <a:pt x="441" y="97"/>
                  </a:lnTo>
                  <a:lnTo>
                    <a:pt x="455" y="89"/>
                  </a:lnTo>
                  <a:lnTo>
                    <a:pt x="468" y="80"/>
                  </a:lnTo>
                  <a:lnTo>
                    <a:pt x="478" y="70"/>
                  </a:lnTo>
                  <a:lnTo>
                    <a:pt x="478" y="59"/>
                  </a:lnTo>
                  <a:lnTo>
                    <a:pt x="478" y="59"/>
                  </a:lnTo>
                  <a:lnTo>
                    <a:pt x="469" y="51"/>
                  </a:lnTo>
                  <a:lnTo>
                    <a:pt x="460" y="45"/>
                  </a:lnTo>
                  <a:lnTo>
                    <a:pt x="450" y="38"/>
                  </a:lnTo>
                  <a:lnTo>
                    <a:pt x="438" y="32"/>
                  </a:lnTo>
                  <a:lnTo>
                    <a:pt x="426" y="27"/>
                  </a:lnTo>
                  <a:lnTo>
                    <a:pt x="413" y="23"/>
                  </a:lnTo>
                  <a:lnTo>
                    <a:pt x="385" y="15"/>
                  </a:lnTo>
                  <a:lnTo>
                    <a:pt x="355" y="9"/>
                  </a:lnTo>
                  <a:lnTo>
                    <a:pt x="327" y="5"/>
                  </a:lnTo>
                  <a:lnTo>
                    <a:pt x="300" y="3"/>
                  </a:lnTo>
                  <a:lnTo>
                    <a:pt x="276" y="1"/>
                  </a:lnTo>
                  <a:lnTo>
                    <a:pt x="276" y="1"/>
                  </a:lnTo>
                  <a:lnTo>
                    <a:pt x="239" y="0"/>
                  </a:lnTo>
                  <a:lnTo>
                    <a:pt x="239" y="0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82295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pic>
        <p:nvPicPr>
          <p:cNvPr id="76" name="Picture 2" descr="C:\Users\pratikr\AppData\Local\Microsoft\Windows\Temporary Internet Files\Content.Outlook\JLL7EN0I\vse_series_prelaunch_icon_1009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154503" y="7078635"/>
            <a:ext cx="1882261" cy="25028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Rounded Rectangle 76"/>
          <p:cNvSpPr/>
          <p:nvPr/>
        </p:nvSpPr>
        <p:spPr>
          <a:xfrm>
            <a:off x="3569394" y="6645624"/>
            <a:ext cx="831802" cy="372449"/>
          </a:xfrm>
          <a:prstGeom prst="round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4500513" y="6645624"/>
            <a:ext cx="831802" cy="372449"/>
          </a:xfrm>
          <a:prstGeom prst="round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5406807" y="6645624"/>
            <a:ext cx="1042856" cy="372449"/>
          </a:xfrm>
          <a:prstGeom prst="round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082551" y="7016107"/>
            <a:ext cx="2063244" cy="7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</a:rPr>
              <a:t>X86 Server Cluster</a:t>
            </a:r>
            <a:endParaRPr kumimoji="0" lang="en-CA" sz="1600" b="0" i="0" u="none" strike="noStrike" kern="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</a:endParaRPr>
          </a:p>
        </p:txBody>
      </p:sp>
      <p:sp>
        <p:nvSpPr>
          <p:cNvPr id="87" name="Left-Right Arrow 86"/>
          <p:cNvSpPr/>
          <p:nvPr/>
        </p:nvSpPr>
        <p:spPr>
          <a:xfrm>
            <a:off x="1967866" y="3369341"/>
            <a:ext cx="1117346" cy="645577"/>
          </a:xfrm>
          <a:prstGeom prst="leftRightArrow">
            <a:avLst>
              <a:gd name="adj1" fmla="val 65385"/>
              <a:gd name="adj2" fmla="val 50000"/>
            </a:avLst>
          </a:pr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Left-Right Arrow 89"/>
          <p:cNvSpPr/>
          <p:nvPr/>
        </p:nvSpPr>
        <p:spPr>
          <a:xfrm rot="5400000">
            <a:off x="4481893" y="2385370"/>
            <a:ext cx="819387" cy="645577"/>
          </a:xfrm>
          <a:prstGeom prst="leftRightArrow">
            <a:avLst>
              <a:gd name="adj1" fmla="val 65385"/>
              <a:gd name="adj2" fmla="val 50000"/>
            </a:avLst>
          </a:pr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133678" y="2766102"/>
            <a:ext cx="1005611" cy="319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100" b="0" i="1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REST APIs</a:t>
            </a:r>
            <a:endParaRPr kumimoji="0" lang="en-CA" sz="1100" b="0" i="1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p:sp>
        <p:nvSpPr>
          <p:cNvPr id="97" name="Oval 96"/>
          <p:cNvSpPr/>
          <p:nvPr/>
        </p:nvSpPr>
        <p:spPr>
          <a:xfrm>
            <a:off x="3581809" y="5030341"/>
            <a:ext cx="819387" cy="400976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Puppet</a:t>
            </a:r>
            <a:endParaRPr kumimoji="0" lang="en-US" sz="36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1" name="Picture 2" descr="C:\Users\pratikr\AppData\Local\Microsoft\Windows\Temporary Internet Files\Content.Outlook\JLL7EN0I\vse_series_prelaunch_icon_1009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085545" y="7078635"/>
            <a:ext cx="1882261" cy="25028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TextBox 102"/>
          <p:cNvSpPr txBox="1"/>
          <p:nvPr/>
        </p:nvSpPr>
        <p:spPr>
          <a:xfrm>
            <a:off x="8653317" y="6550040"/>
            <a:ext cx="3507469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CA" sz="1800" kern="0" dirty="0" smtClean="0">
                <a:solidFill>
                  <a:srgbClr val="000000"/>
                </a:solidFill>
              </a:rPr>
              <a:t>Agents in hardware and in base OS</a:t>
            </a: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884187" y="6798339"/>
            <a:ext cx="1769131" cy="15519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miter lim="800000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8684356" y="5712992"/>
            <a:ext cx="2839920" cy="45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CA" sz="1800" kern="0" dirty="0" smtClean="0">
                <a:solidFill>
                  <a:srgbClr val="000000"/>
                </a:solidFill>
              </a:rPr>
              <a:t>Individual agent APIs</a:t>
            </a: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 flipV="1">
            <a:off x="6884187" y="5961291"/>
            <a:ext cx="1769131" cy="15519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miter lim="800000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8684354" y="5019898"/>
            <a:ext cx="4376269" cy="45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CA" sz="1800" kern="0" dirty="0" smtClean="0">
                <a:solidFill>
                  <a:srgbClr val="000000"/>
                </a:solidFill>
              </a:rPr>
              <a:t>Provisioning/Configuration systems</a:t>
            </a: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 flipV="1">
            <a:off x="6884187" y="5237790"/>
            <a:ext cx="1769131" cy="15519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miter lim="800000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Rounded Rectangle 114"/>
          <p:cNvSpPr/>
          <p:nvPr/>
        </p:nvSpPr>
        <p:spPr>
          <a:xfrm>
            <a:off x="3197316" y="3146337"/>
            <a:ext cx="3583412" cy="849471"/>
          </a:xfrm>
          <a:prstGeom prst="round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ysClr val="window" lastClr="FFFFFF"/>
                </a:solidFill>
                <a:latin typeface="Calibri"/>
              </a:rPr>
              <a:t>OSCAR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Orchestration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and Configuration Logic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8684354" y="2761321"/>
            <a:ext cx="5167724" cy="789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CA" sz="1800" kern="0" noProof="0" dirty="0" smtClean="0">
                <a:solidFill>
                  <a:srgbClr val="000000"/>
                </a:solidFill>
              </a:rPr>
              <a:t>API allows definition and provisioning of different software stacks</a:t>
            </a: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 flipV="1">
            <a:off x="6884187" y="3180326"/>
            <a:ext cx="1769131" cy="15519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miter lim="800000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522242" y="5030341"/>
            <a:ext cx="819387" cy="400976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algn="ctr" defTabSz="914400"/>
            <a:r>
              <a:rPr lang="en-US" sz="1400" kern="0" dirty="0" smtClean="0">
                <a:latin typeface="Calibri"/>
              </a:rPr>
              <a:t>Chef</a:t>
            </a:r>
            <a:endParaRPr lang="en-US" sz="1400" kern="0" dirty="0">
              <a:latin typeface="Calibri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06807" y="5030341"/>
            <a:ext cx="819387" cy="400976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algn="ctr" defTabSz="914400"/>
            <a:r>
              <a:rPr lang="en-US" sz="1400" kern="0" dirty="0" err="1" smtClean="0">
                <a:latin typeface="Calibri"/>
              </a:rPr>
              <a:t>Ansible</a:t>
            </a:r>
            <a:endParaRPr lang="en-US" sz="1400" kern="0" dirty="0">
              <a:latin typeface="Calibri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754067" y="4749737"/>
            <a:ext cx="474872" cy="233423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672773" y="4749737"/>
            <a:ext cx="474872" cy="233423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575702" y="4749735"/>
            <a:ext cx="481596" cy="236728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684354" y="4611416"/>
            <a:ext cx="4376269" cy="45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CA" sz="1800" kern="0" dirty="0" smtClean="0">
                <a:solidFill>
                  <a:srgbClr val="000000"/>
                </a:solidFill>
              </a:rPr>
              <a:t>Mediation plugins</a:t>
            </a: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6884187" y="4829308"/>
            <a:ext cx="1769131" cy="15519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miter lim="800000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Left-Right Arrow 60"/>
          <p:cNvSpPr/>
          <p:nvPr/>
        </p:nvSpPr>
        <p:spPr>
          <a:xfrm rot="5400000">
            <a:off x="3672280" y="4170607"/>
            <a:ext cx="638443" cy="395664"/>
          </a:xfrm>
          <a:prstGeom prst="leftRightArrow">
            <a:avLst>
              <a:gd name="adj1" fmla="val 44467"/>
              <a:gd name="adj2" fmla="val 50000"/>
            </a:avLst>
          </a:pr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Left-Right Arrow 77"/>
          <p:cNvSpPr/>
          <p:nvPr/>
        </p:nvSpPr>
        <p:spPr>
          <a:xfrm rot="5400000">
            <a:off x="4597194" y="4170607"/>
            <a:ext cx="638443" cy="395664"/>
          </a:xfrm>
          <a:prstGeom prst="leftRightArrow">
            <a:avLst>
              <a:gd name="adj1" fmla="val 44467"/>
              <a:gd name="adj2" fmla="val 50000"/>
            </a:avLst>
          </a:pr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Left-Right Arrow 79"/>
          <p:cNvSpPr/>
          <p:nvPr/>
        </p:nvSpPr>
        <p:spPr>
          <a:xfrm rot="5400000">
            <a:off x="5478549" y="4170607"/>
            <a:ext cx="638443" cy="395664"/>
          </a:xfrm>
          <a:prstGeom prst="leftRightArrow">
            <a:avLst>
              <a:gd name="adj1" fmla="val 44467"/>
              <a:gd name="adj2" fmla="val 50000"/>
            </a:avLst>
          </a:pr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684354" y="4095716"/>
            <a:ext cx="4376269" cy="45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CA" sz="1800" kern="0" dirty="0" smtClean="0">
                <a:solidFill>
                  <a:srgbClr val="000000"/>
                </a:solidFill>
              </a:rPr>
              <a:t>OSCAR “standard” invocations</a:t>
            </a: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 flipV="1">
            <a:off x="6884187" y="4313608"/>
            <a:ext cx="1769131" cy="15519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miter lim="800000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Left-Right Arrow 52"/>
          <p:cNvSpPr/>
          <p:nvPr/>
        </p:nvSpPr>
        <p:spPr>
          <a:xfrm rot="5400000">
            <a:off x="3523360" y="5764192"/>
            <a:ext cx="936283" cy="395664"/>
          </a:xfrm>
          <a:prstGeom prst="leftRightArrow">
            <a:avLst>
              <a:gd name="adj1" fmla="val 44467"/>
              <a:gd name="adj2" fmla="val 50000"/>
            </a:avLst>
          </a:pr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Left-Right Arrow 53"/>
          <p:cNvSpPr/>
          <p:nvPr/>
        </p:nvSpPr>
        <p:spPr>
          <a:xfrm rot="5400000">
            <a:off x="4448274" y="5764192"/>
            <a:ext cx="936283" cy="395664"/>
          </a:xfrm>
          <a:prstGeom prst="leftRightArrow">
            <a:avLst>
              <a:gd name="adj1" fmla="val 44467"/>
              <a:gd name="adj2" fmla="val 50000"/>
            </a:avLst>
          </a:pr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Left-Right Arrow 56"/>
          <p:cNvSpPr/>
          <p:nvPr/>
        </p:nvSpPr>
        <p:spPr>
          <a:xfrm rot="5400000">
            <a:off x="5329629" y="5764192"/>
            <a:ext cx="936283" cy="395664"/>
          </a:xfrm>
          <a:prstGeom prst="leftRightArrow">
            <a:avLst>
              <a:gd name="adj1" fmla="val 44467"/>
              <a:gd name="adj2" fmla="val 50000"/>
            </a:avLst>
          </a:pr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7154" y="3161211"/>
            <a:ext cx="3357155" cy="1045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3166836" y="1417685"/>
            <a:ext cx="3583412" cy="849471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OSS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259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le 39"/>
          <p:cNvSpPr/>
          <p:nvPr/>
        </p:nvSpPr>
        <p:spPr>
          <a:xfrm>
            <a:off x="3099494" y="7217124"/>
            <a:ext cx="3949006" cy="783876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OPNFV Stacks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Standard </a:t>
            </a:r>
            <a:r>
              <a:rPr lang="en-US" dirty="0" smtClean="0"/>
              <a:t>OSCAR API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328667" y="4357389"/>
            <a:ext cx="1688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</a:rPr>
              <a:t>Database</a:t>
            </a:r>
            <a:endParaRPr kumimoji="0" lang="en-CA" sz="1600" b="0" i="0" u="none" strike="noStrike" kern="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</a:endParaRPr>
          </a:p>
        </p:txBody>
      </p:sp>
      <p:grpSp>
        <p:nvGrpSpPr>
          <p:cNvPr id="62" name="Group 219"/>
          <p:cNvGrpSpPr>
            <a:grpSpLocks noChangeAspect="1"/>
          </p:cNvGrpSpPr>
          <p:nvPr/>
        </p:nvGrpSpPr>
        <p:grpSpPr>
          <a:xfrm>
            <a:off x="791009" y="3106275"/>
            <a:ext cx="984828" cy="965313"/>
            <a:chOff x="7650163" y="4593047"/>
            <a:chExt cx="379412" cy="465138"/>
          </a:xfrm>
          <a:solidFill>
            <a:schemeClr val="bg2">
              <a:lumMod val="75000"/>
            </a:schemeClr>
          </a:solidFill>
        </p:grpSpPr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7650163" y="4679950"/>
              <a:ext cx="379412" cy="136525"/>
            </a:xfrm>
            <a:custGeom>
              <a:avLst/>
              <a:gdLst>
                <a:gd name="T0" fmla="*/ 239 w 478"/>
                <a:gd name="T1" fmla="*/ 51 h 171"/>
                <a:gd name="T2" fmla="*/ 188 w 478"/>
                <a:gd name="T3" fmla="*/ 50 h 171"/>
                <a:gd name="T4" fmla="*/ 124 w 478"/>
                <a:gd name="T5" fmla="*/ 43 h 171"/>
                <a:gd name="T6" fmla="*/ 74 w 478"/>
                <a:gd name="T7" fmla="*/ 32 h 171"/>
                <a:gd name="T8" fmla="*/ 42 w 478"/>
                <a:gd name="T9" fmla="*/ 22 h 171"/>
                <a:gd name="T10" fmla="*/ 13 w 478"/>
                <a:gd name="T11" fmla="*/ 8 h 171"/>
                <a:gd name="T12" fmla="*/ 0 w 478"/>
                <a:gd name="T13" fmla="*/ 113 h 171"/>
                <a:gd name="T14" fmla="*/ 10 w 478"/>
                <a:gd name="T15" fmla="*/ 121 h 171"/>
                <a:gd name="T16" fmla="*/ 24 w 478"/>
                <a:gd name="T17" fmla="*/ 132 h 171"/>
                <a:gd name="T18" fmla="*/ 60 w 478"/>
                <a:gd name="T19" fmla="*/ 147 h 171"/>
                <a:gd name="T20" fmla="*/ 79 w 478"/>
                <a:gd name="T21" fmla="*/ 153 h 171"/>
                <a:gd name="T22" fmla="*/ 88 w 478"/>
                <a:gd name="T23" fmla="*/ 156 h 171"/>
                <a:gd name="T24" fmla="*/ 142 w 478"/>
                <a:gd name="T25" fmla="*/ 165 h 171"/>
                <a:gd name="T26" fmla="*/ 190 w 478"/>
                <a:gd name="T27" fmla="*/ 170 h 171"/>
                <a:gd name="T28" fmla="*/ 215 w 478"/>
                <a:gd name="T29" fmla="*/ 171 h 171"/>
                <a:gd name="T30" fmla="*/ 222 w 478"/>
                <a:gd name="T31" fmla="*/ 171 h 171"/>
                <a:gd name="T32" fmla="*/ 239 w 478"/>
                <a:gd name="T33" fmla="*/ 171 h 171"/>
                <a:gd name="T34" fmla="*/ 277 w 478"/>
                <a:gd name="T35" fmla="*/ 170 h 171"/>
                <a:gd name="T36" fmla="*/ 299 w 478"/>
                <a:gd name="T37" fmla="*/ 169 h 171"/>
                <a:gd name="T38" fmla="*/ 322 w 478"/>
                <a:gd name="T39" fmla="*/ 166 h 171"/>
                <a:gd name="T40" fmla="*/ 371 w 478"/>
                <a:gd name="T41" fmla="*/ 160 h 171"/>
                <a:gd name="T42" fmla="*/ 395 w 478"/>
                <a:gd name="T43" fmla="*/ 153 h 171"/>
                <a:gd name="T44" fmla="*/ 442 w 478"/>
                <a:gd name="T45" fmla="*/ 137 h 171"/>
                <a:gd name="T46" fmla="*/ 461 w 478"/>
                <a:gd name="T47" fmla="*/ 125 h 171"/>
                <a:gd name="T48" fmla="*/ 478 w 478"/>
                <a:gd name="T49" fmla="*/ 113 h 171"/>
                <a:gd name="T50" fmla="*/ 478 w 478"/>
                <a:gd name="T51" fmla="*/ 0 h 171"/>
                <a:gd name="T52" fmla="*/ 451 w 478"/>
                <a:gd name="T53" fmla="*/ 16 h 171"/>
                <a:gd name="T54" fmla="*/ 420 w 478"/>
                <a:gd name="T55" fmla="*/ 27 h 171"/>
                <a:gd name="T56" fmla="*/ 387 w 478"/>
                <a:gd name="T57" fmla="*/ 36 h 171"/>
                <a:gd name="T58" fmla="*/ 321 w 478"/>
                <a:gd name="T59" fmla="*/ 48 h 171"/>
                <a:gd name="T60" fmla="*/ 262 w 478"/>
                <a:gd name="T61" fmla="*/ 51 h 171"/>
                <a:gd name="T62" fmla="*/ 239 w 478"/>
                <a:gd name="T63" fmla="*/ 5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78" h="171">
                  <a:moveTo>
                    <a:pt x="239" y="51"/>
                  </a:moveTo>
                  <a:lnTo>
                    <a:pt x="239" y="51"/>
                  </a:lnTo>
                  <a:lnTo>
                    <a:pt x="216" y="51"/>
                  </a:lnTo>
                  <a:lnTo>
                    <a:pt x="188" y="50"/>
                  </a:lnTo>
                  <a:lnTo>
                    <a:pt x="157" y="48"/>
                  </a:lnTo>
                  <a:lnTo>
                    <a:pt x="124" y="43"/>
                  </a:lnTo>
                  <a:lnTo>
                    <a:pt x="91" y="36"/>
                  </a:lnTo>
                  <a:lnTo>
                    <a:pt x="74" y="32"/>
                  </a:lnTo>
                  <a:lnTo>
                    <a:pt x="58" y="27"/>
                  </a:lnTo>
                  <a:lnTo>
                    <a:pt x="42" y="22"/>
                  </a:lnTo>
                  <a:lnTo>
                    <a:pt x="27" y="16"/>
                  </a:lnTo>
                  <a:lnTo>
                    <a:pt x="13" y="8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10" y="121"/>
                  </a:lnTo>
                  <a:lnTo>
                    <a:pt x="10" y="121"/>
                  </a:lnTo>
                  <a:lnTo>
                    <a:pt x="24" y="132"/>
                  </a:lnTo>
                  <a:lnTo>
                    <a:pt x="41" y="139"/>
                  </a:lnTo>
                  <a:lnTo>
                    <a:pt x="60" y="147"/>
                  </a:lnTo>
                  <a:lnTo>
                    <a:pt x="79" y="153"/>
                  </a:lnTo>
                  <a:lnTo>
                    <a:pt x="79" y="153"/>
                  </a:lnTo>
                  <a:lnTo>
                    <a:pt x="88" y="156"/>
                  </a:lnTo>
                  <a:lnTo>
                    <a:pt x="88" y="156"/>
                  </a:lnTo>
                  <a:lnTo>
                    <a:pt x="115" y="161"/>
                  </a:lnTo>
                  <a:lnTo>
                    <a:pt x="142" y="165"/>
                  </a:lnTo>
                  <a:lnTo>
                    <a:pt x="167" y="167"/>
                  </a:lnTo>
                  <a:lnTo>
                    <a:pt x="190" y="170"/>
                  </a:lnTo>
                  <a:lnTo>
                    <a:pt x="190" y="170"/>
                  </a:lnTo>
                  <a:lnTo>
                    <a:pt x="215" y="171"/>
                  </a:lnTo>
                  <a:lnTo>
                    <a:pt x="215" y="171"/>
                  </a:lnTo>
                  <a:lnTo>
                    <a:pt x="222" y="171"/>
                  </a:lnTo>
                  <a:lnTo>
                    <a:pt x="222" y="171"/>
                  </a:lnTo>
                  <a:lnTo>
                    <a:pt x="239" y="171"/>
                  </a:lnTo>
                  <a:lnTo>
                    <a:pt x="239" y="171"/>
                  </a:lnTo>
                  <a:lnTo>
                    <a:pt x="277" y="170"/>
                  </a:lnTo>
                  <a:lnTo>
                    <a:pt x="277" y="170"/>
                  </a:lnTo>
                  <a:lnTo>
                    <a:pt x="299" y="169"/>
                  </a:lnTo>
                  <a:lnTo>
                    <a:pt x="299" y="169"/>
                  </a:lnTo>
                  <a:lnTo>
                    <a:pt x="322" y="166"/>
                  </a:lnTo>
                  <a:lnTo>
                    <a:pt x="346" y="164"/>
                  </a:lnTo>
                  <a:lnTo>
                    <a:pt x="371" y="160"/>
                  </a:lnTo>
                  <a:lnTo>
                    <a:pt x="395" y="153"/>
                  </a:lnTo>
                  <a:lnTo>
                    <a:pt x="395" y="153"/>
                  </a:lnTo>
                  <a:lnTo>
                    <a:pt x="420" y="147"/>
                  </a:lnTo>
                  <a:lnTo>
                    <a:pt x="442" y="137"/>
                  </a:lnTo>
                  <a:lnTo>
                    <a:pt x="452" y="132"/>
                  </a:lnTo>
                  <a:lnTo>
                    <a:pt x="461" y="125"/>
                  </a:lnTo>
                  <a:lnTo>
                    <a:pt x="470" y="119"/>
                  </a:lnTo>
                  <a:lnTo>
                    <a:pt x="478" y="113"/>
                  </a:lnTo>
                  <a:lnTo>
                    <a:pt x="478" y="0"/>
                  </a:lnTo>
                  <a:lnTo>
                    <a:pt x="478" y="0"/>
                  </a:lnTo>
                  <a:lnTo>
                    <a:pt x="465" y="8"/>
                  </a:lnTo>
                  <a:lnTo>
                    <a:pt x="451" y="16"/>
                  </a:lnTo>
                  <a:lnTo>
                    <a:pt x="436" y="22"/>
                  </a:lnTo>
                  <a:lnTo>
                    <a:pt x="420" y="27"/>
                  </a:lnTo>
                  <a:lnTo>
                    <a:pt x="404" y="32"/>
                  </a:lnTo>
                  <a:lnTo>
                    <a:pt x="387" y="36"/>
                  </a:lnTo>
                  <a:lnTo>
                    <a:pt x="354" y="43"/>
                  </a:lnTo>
                  <a:lnTo>
                    <a:pt x="321" y="48"/>
                  </a:lnTo>
                  <a:lnTo>
                    <a:pt x="289" y="50"/>
                  </a:lnTo>
                  <a:lnTo>
                    <a:pt x="262" y="51"/>
                  </a:lnTo>
                  <a:lnTo>
                    <a:pt x="239" y="51"/>
                  </a:lnTo>
                  <a:lnTo>
                    <a:pt x="239" y="51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82295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7650163" y="4803775"/>
              <a:ext cx="379412" cy="134938"/>
            </a:xfrm>
            <a:custGeom>
              <a:avLst/>
              <a:gdLst>
                <a:gd name="T0" fmla="*/ 239 w 478"/>
                <a:gd name="T1" fmla="*/ 51 h 171"/>
                <a:gd name="T2" fmla="*/ 188 w 478"/>
                <a:gd name="T3" fmla="*/ 50 h 171"/>
                <a:gd name="T4" fmla="*/ 124 w 478"/>
                <a:gd name="T5" fmla="*/ 42 h 171"/>
                <a:gd name="T6" fmla="*/ 74 w 478"/>
                <a:gd name="T7" fmla="*/ 32 h 171"/>
                <a:gd name="T8" fmla="*/ 42 w 478"/>
                <a:gd name="T9" fmla="*/ 22 h 171"/>
                <a:gd name="T10" fmla="*/ 13 w 478"/>
                <a:gd name="T11" fmla="*/ 8 h 171"/>
                <a:gd name="T12" fmla="*/ 0 w 478"/>
                <a:gd name="T13" fmla="*/ 112 h 171"/>
                <a:gd name="T14" fmla="*/ 10 w 478"/>
                <a:gd name="T15" fmla="*/ 121 h 171"/>
                <a:gd name="T16" fmla="*/ 24 w 478"/>
                <a:gd name="T17" fmla="*/ 131 h 171"/>
                <a:gd name="T18" fmla="*/ 60 w 478"/>
                <a:gd name="T19" fmla="*/ 146 h 171"/>
                <a:gd name="T20" fmla="*/ 79 w 478"/>
                <a:gd name="T21" fmla="*/ 153 h 171"/>
                <a:gd name="T22" fmla="*/ 88 w 478"/>
                <a:gd name="T23" fmla="*/ 155 h 171"/>
                <a:gd name="T24" fmla="*/ 142 w 478"/>
                <a:gd name="T25" fmla="*/ 164 h 171"/>
                <a:gd name="T26" fmla="*/ 190 w 478"/>
                <a:gd name="T27" fmla="*/ 169 h 171"/>
                <a:gd name="T28" fmla="*/ 215 w 478"/>
                <a:gd name="T29" fmla="*/ 171 h 171"/>
                <a:gd name="T30" fmla="*/ 222 w 478"/>
                <a:gd name="T31" fmla="*/ 171 h 171"/>
                <a:gd name="T32" fmla="*/ 239 w 478"/>
                <a:gd name="T33" fmla="*/ 171 h 171"/>
                <a:gd name="T34" fmla="*/ 277 w 478"/>
                <a:gd name="T35" fmla="*/ 169 h 171"/>
                <a:gd name="T36" fmla="*/ 299 w 478"/>
                <a:gd name="T37" fmla="*/ 168 h 171"/>
                <a:gd name="T38" fmla="*/ 322 w 478"/>
                <a:gd name="T39" fmla="*/ 165 h 171"/>
                <a:gd name="T40" fmla="*/ 371 w 478"/>
                <a:gd name="T41" fmla="*/ 159 h 171"/>
                <a:gd name="T42" fmla="*/ 395 w 478"/>
                <a:gd name="T43" fmla="*/ 153 h 171"/>
                <a:gd name="T44" fmla="*/ 442 w 478"/>
                <a:gd name="T45" fmla="*/ 136 h 171"/>
                <a:gd name="T46" fmla="*/ 461 w 478"/>
                <a:gd name="T47" fmla="*/ 125 h 171"/>
                <a:gd name="T48" fmla="*/ 478 w 478"/>
                <a:gd name="T49" fmla="*/ 112 h 171"/>
                <a:gd name="T50" fmla="*/ 478 w 478"/>
                <a:gd name="T51" fmla="*/ 0 h 171"/>
                <a:gd name="T52" fmla="*/ 451 w 478"/>
                <a:gd name="T53" fmla="*/ 15 h 171"/>
                <a:gd name="T54" fmla="*/ 420 w 478"/>
                <a:gd name="T55" fmla="*/ 27 h 171"/>
                <a:gd name="T56" fmla="*/ 387 w 478"/>
                <a:gd name="T57" fmla="*/ 36 h 171"/>
                <a:gd name="T58" fmla="*/ 321 w 478"/>
                <a:gd name="T59" fmla="*/ 47 h 171"/>
                <a:gd name="T60" fmla="*/ 262 w 478"/>
                <a:gd name="T61" fmla="*/ 51 h 171"/>
                <a:gd name="T62" fmla="*/ 239 w 478"/>
                <a:gd name="T63" fmla="*/ 5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78" h="171">
                  <a:moveTo>
                    <a:pt x="239" y="51"/>
                  </a:moveTo>
                  <a:lnTo>
                    <a:pt x="239" y="51"/>
                  </a:lnTo>
                  <a:lnTo>
                    <a:pt x="216" y="51"/>
                  </a:lnTo>
                  <a:lnTo>
                    <a:pt x="188" y="50"/>
                  </a:lnTo>
                  <a:lnTo>
                    <a:pt x="157" y="47"/>
                  </a:lnTo>
                  <a:lnTo>
                    <a:pt x="124" y="42"/>
                  </a:lnTo>
                  <a:lnTo>
                    <a:pt x="91" y="36"/>
                  </a:lnTo>
                  <a:lnTo>
                    <a:pt x="74" y="32"/>
                  </a:lnTo>
                  <a:lnTo>
                    <a:pt x="58" y="27"/>
                  </a:lnTo>
                  <a:lnTo>
                    <a:pt x="42" y="22"/>
                  </a:lnTo>
                  <a:lnTo>
                    <a:pt x="27" y="15"/>
                  </a:lnTo>
                  <a:lnTo>
                    <a:pt x="13" y="8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10" y="121"/>
                  </a:lnTo>
                  <a:lnTo>
                    <a:pt x="10" y="121"/>
                  </a:lnTo>
                  <a:lnTo>
                    <a:pt x="24" y="131"/>
                  </a:lnTo>
                  <a:lnTo>
                    <a:pt x="41" y="139"/>
                  </a:lnTo>
                  <a:lnTo>
                    <a:pt x="60" y="146"/>
                  </a:lnTo>
                  <a:lnTo>
                    <a:pt x="79" y="153"/>
                  </a:lnTo>
                  <a:lnTo>
                    <a:pt x="79" y="153"/>
                  </a:lnTo>
                  <a:lnTo>
                    <a:pt x="88" y="155"/>
                  </a:lnTo>
                  <a:lnTo>
                    <a:pt x="88" y="155"/>
                  </a:lnTo>
                  <a:lnTo>
                    <a:pt x="115" y="160"/>
                  </a:lnTo>
                  <a:lnTo>
                    <a:pt x="142" y="164"/>
                  </a:lnTo>
                  <a:lnTo>
                    <a:pt x="167" y="167"/>
                  </a:lnTo>
                  <a:lnTo>
                    <a:pt x="190" y="169"/>
                  </a:lnTo>
                  <a:lnTo>
                    <a:pt x="190" y="169"/>
                  </a:lnTo>
                  <a:lnTo>
                    <a:pt x="215" y="171"/>
                  </a:lnTo>
                  <a:lnTo>
                    <a:pt x="215" y="171"/>
                  </a:lnTo>
                  <a:lnTo>
                    <a:pt x="222" y="171"/>
                  </a:lnTo>
                  <a:lnTo>
                    <a:pt x="222" y="171"/>
                  </a:lnTo>
                  <a:lnTo>
                    <a:pt x="239" y="171"/>
                  </a:lnTo>
                  <a:lnTo>
                    <a:pt x="239" y="171"/>
                  </a:lnTo>
                  <a:lnTo>
                    <a:pt x="277" y="169"/>
                  </a:lnTo>
                  <a:lnTo>
                    <a:pt x="277" y="169"/>
                  </a:lnTo>
                  <a:lnTo>
                    <a:pt x="299" y="168"/>
                  </a:lnTo>
                  <a:lnTo>
                    <a:pt x="299" y="168"/>
                  </a:lnTo>
                  <a:lnTo>
                    <a:pt x="322" y="165"/>
                  </a:lnTo>
                  <a:lnTo>
                    <a:pt x="346" y="163"/>
                  </a:lnTo>
                  <a:lnTo>
                    <a:pt x="371" y="159"/>
                  </a:lnTo>
                  <a:lnTo>
                    <a:pt x="395" y="153"/>
                  </a:lnTo>
                  <a:lnTo>
                    <a:pt x="395" y="153"/>
                  </a:lnTo>
                  <a:lnTo>
                    <a:pt x="420" y="146"/>
                  </a:lnTo>
                  <a:lnTo>
                    <a:pt x="442" y="136"/>
                  </a:lnTo>
                  <a:lnTo>
                    <a:pt x="452" y="131"/>
                  </a:lnTo>
                  <a:lnTo>
                    <a:pt x="461" y="125"/>
                  </a:lnTo>
                  <a:lnTo>
                    <a:pt x="470" y="118"/>
                  </a:lnTo>
                  <a:lnTo>
                    <a:pt x="478" y="112"/>
                  </a:lnTo>
                  <a:lnTo>
                    <a:pt x="478" y="0"/>
                  </a:lnTo>
                  <a:lnTo>
                    <a:pt x="478" y="0"/>
                  </a:lnTo>
                  <a:lnTo>
                    <a:pt x="465" y="8"/>
                  </a:lnTo>
                  <a:lnTo>
                    <a:pt x="451" y="15"/>
                  </a:lnTo>
                  <a:lnTo>
                    <a:pt x="436" y="22"/>
                  </a:lnTo>
                  <a:lnTo>
                    <a:pt x="420" y="27"/>
                  </a:lnTo>
                  <a:lnTo>
                    <a:pt x="404" y="32"/>
                  </a:lnTo>
                  <a:lnTo>
                    <a:pt x="387" y="36"/>
                  </a:lnTo>
                  <a:lnTo>
                    <a:pt x="354" y="42"/>
                  </a:lnTo>
                  <a:lnTo>
                    <a:pt x="321" y="47"/>
                  </a:lnTo>
                  <a:lnTo>
                    <a:pt x="289" y="50"/>
                  </a:lnTo>
                  <a:lnTo>
                    <a:pt x="262" y="51"/>
                  </a:lnTo>
                  <a:lnTo>
                    <a:pt x="239" y="51"/>
                  </a:lnTo>
                  <a:lnTo>
                    <a:pt x="239" y="51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82295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7650163" y="4923247"/>
              <a:ext cx="379412" cy="134938"/>
            </a:xfrm>
            <a:custGeom>
              <a:avLst/>
              <a:gdLst>
                <a:gd name="T0" fmla="*/ 239 w 478"/>
                <a:gd name="T1" fmla="*/ 51 h 171"/>
                <a:gd name="T2" fmla="*/ 188 w 478"/>
                <a:gd name="T3" fmla="*/ 50 h 171"/>
                <a:gd name="T4" fmla="*/ 124 w 478"/>
                <a:gd name="T5" fmla="*/ 42 h 171"/>
                <a:gd name="T6" fmla="*/ 74 w 478"/>
                <a:gd name="T7" fmla="*/ 32 h 171"/>
                <a:gd name="T8" fmla="*/ 42 w 478"/>
                <a:gd name="T9" fmla="*/ 22 h 171"/>
                <a:gd name="T10" fmla="*/ 13 w 478"/>
                <a:gd name="T11" fmla="*/ 8 h 171"/>
                <a:gd name="T12" fmla="*/ 0 w 478"/>
                <a:gd name="T13" fmla="*/ 112 h 171"/>
                <a:gd name="T14" fmla="*/ 10 w 478"/>
                <a:gd name="T15" fmla="*/ 121 h 171"/>
                <a:gd name="T16" fmla="*/ 24 w 478"/>
                <a:gd name="T17" fmla="*/ 132 h 171"/>
                <a:gd name="T18" fmla="*/ 60 w 478"/>
                <a:gd name="T19" fmla="*/ 147 h 171"/>
                <a:gd name="T20" fmla="*/ 79 w 478"/>
                <a:gd name="T21" fmla="*/ 153 h 171"/>
                <a:gd name="T22" fmla="*/ 88 w 478"/>
                <a:gd name="T23" fmla="*/ 156 h 171"/>
                <a:gd name="T24" fmla="*/ 142 w 478"/>
                <a:gd name="T25" fmla="*/ 165 h 171"/>
                <a:gd name="T26" fmla="*/ 190 w 478"/>
                <a:gd name="T27" fmla="*/ 170 h 171"/>
                <a:gd name="T28" fmla="*/ 215 w 478"/>
                <a:gd name="T29" fmla="*/ 171 h 171"/>
                <a:gd name="T30" fmla="*/ 222 w 478"/>
                <a:gd name="T31" fmla="*/ 171 h 171"/>
                <a:gd name="T32" fmla="*/ 239 w 478"/>
                <a:gd name="T33" fmla="*/ 171 h 171"/>
                <a:gd name="T34" fmla="*/ 277 w 478"/>
                <a:gd name="T35" fmla="*/ 170 h 171"/>
                <a:gd name="T36" fmla="*/ 299 w 478"/>
                <a:gd name="T37" fmla="*/ 168 h 171"/>
                <a:gd name="T38" fmla="*/ 322 w 478"/>
                <a:gd name="T39" fmla="*/ 166 h 171"/>
                <a:gd name="T40" fmla="*/ 371 w 478"/>
                <a:gd name="T41" fmla="*/ 160 h 171"/>
                <a:gd name="T42" fmla="*/ 395 w 478"/>
                <a:gd name="T43" fmla="*/ 153 h 171"/>
                <a:gd name="T44" fmla="*/ 442 w 478"/>
                <a:gd name="T45" fmla="*/ 137 h 171"/>
                <a:gd name="T46" fmla="*/ 461 w 478"/>
                <a:gd name="T47" fmla="*/ 125 h 171"/>
                <a:gd name="T48" fmla="*/ 478 w 478"/>
                <a:gd name="T49" fmla="*/ 112 h 171"/>
                <a:gd name="T50" fmla="*/ 478 w 478"/>
                <a:gd name="T51" fmla="*/ 0 h 171"/>
                <a:gd name="T52" fmla="*/ 451 w 478"/>
                <a:gd name="T53" fmla="*/ 16 h 171"/>
                <a:gd name="T54" fmla="*/ 420 w 478"/>
                <a:gd name="T55" fmla="*/ 27 h 171"/>
                <a:gd name="T56" fmla="*/ 387 w 478"/>
                <a:gd name="T57" fmla="*/ 36 h 171"/>
                <a:gd name="T58" fmla="*/ 321 w 478"/>
                <a:gd name="T59" fmla="*/ 47 h 171"/>
                <a:gd name="T60" fmla="*/ 262 w 478"/>
                <a:gd name="T61" fmla="*/ 51 h 171"/>
                <a:gd name="T62" fmla="*/ 239 w 478"/>
                <a:gd name="T63" fmla="*/ 5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78" h="171">
                  <a:moveTo>
                    <a:pt x="239" y="51"/>
                  </a:moveTo>
                  <a:lnTo>
                    <a:pt x="239" y="51"/>
                  </a:lnTo>
                  <a:lnTo>
                    <a:pt x="216" y="51"/>
                  </a:lnTo>
                  <a:lnTo>
                    <a:pt x="188" y="50"/>
                  </a:lnTo>
                  <a:lnTo>
                    <a:pt x="157" y="47"/>
                  </a:lnTo>
                  <a:lnTo>
                    <a:pt x="124" y="42"/>
                  </a:lnTo>
                  <a:lnTo>
                    <a:pt x="91" y="36"/>
                  </a:lnTo>
                  <a:lnTo>
                    <a:pt x="74" y="32"/>
                  </a:lnTo>
                  <a:lnTo>
                    <a:pt x="58" y="27"/>
                  </a:lnTo>
                  <a:lnTo>
                    <a:pt x="42" y="22"/>
                  </a:lnTo>
                  <a:lnTo>
                    <a:pt x="27" y="16"/>
                  </a:lnTo>
                  <a:lnTo>
                    <a:pt x="13" y="8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10" y="121"/>
                  </a:lnTo>
                  <a:lnTo>
                    <a:pt x="10" y="121"/>
                  </a:lnTo>
                  <a:lnTo>
                    <a:pt x="24" y="132"/>
                  </a:lnTo>
                  <a:lnTo>
                    <a:pt x="41" y="139"/>
                  </a:lnTo>
                  <a:lnTo>
                    <a:pt x="60" y="147"/>
                  </a:lnTo>
                  <a:lnTo>
                    <a:pt x="79" y="153"/>
                  </a:lnTo>
                  <a:lnTo>
                    <a:pt x="79" y="153"/>
                  </a:lnTo>
                  <a:lnTo>
                    <a:pt x="88" y="156"/>
                  </a:lnTo>
                  <a:lnTo>
                    <a:pt x="88" y="156"/>
                  </a:lnTo>
                  <a:lnTo>
                    <a:pt x="115" y="161"/>
                  </a:lnTo>
                  <a:lnTo>
                    <a:pt x="142" y="165"/>
                  </a:lnTo>
                  <a:lnTo>
                    <a:pt x="167" y="167"/>
                  </a:lnTo>
                  <a:lnTo>
                    <a:pt x="190" y="170"/>
                  </a:lnTo>
                  <a:lnTo>
                    <a:pt x="190" y="170"/>
                  </a:lnTo>
                  <a:lnTo>
                    <a:pt x="215" y="171"/>
                  </a:lnTo>
                  <a:lnTo>
                    <a:pt x="215" y="171"/>
                  </a:lnTo>
                  <a:lnTo>
                    <a:pt x="222" y="171"/>
                  </a:lnTo>
                  <a:lnTo>
                    <a:pt x="222" y="171"/>
                  </a:lnTo>
                  <a:lnTo>
                    <a:pt x="239" y="171"/>
                  </a:lnTo>
                  <a:lnTo>
                    <a:pt x="239" y="171"/>
                  </a:lnTo>
                  <a:lnTo>
                    <a:pt x="277" y="170"/>
                  </a:lnTo>
                  <a:lnTo>
                    <a:pt x="277" y="170"/>
                  </a:lnTo>
                  <a:lnTo>
                    <a:pt x="299" y="168"/>
                  </a:lnTo>
                  <a:lnTo>
                    <a:pt x="299" y="168"/>
                  </a:lnTo>
                  <a:lnTo>
                    <a:pt x="322" y="166"/>
                  </a:lnTo>
                  <a:lnTo>
                    <a:pt x="346" y="163"/>
                  </a:lnTo>
                  <a:lnTo>
                    <a:pt x="371" y="160"/>
                  </a:lnTo>
                  <a:lnTo>
                    <a:pt x="395" y="153"/>
                  </a:lnTo>
                  <a:lnTo>
                    <a:pt x="395" y="153"/>
                  </a:lnTo>
                  <a:lnTo>
                    <a:pt x="420" y="147"/>
                  </a:lnTo>
                  <a:lnTo>
                    <a:pt x="442" y="137"/>
                  </a:lnTo>
                  <a:lnTo>
                    <a:pt x="452" y="132"/>
                  </a:lnTo>
                  <a:lnTo>
                    <a:pt x="461" y="125"/>
                  </a:lnTo>
                  <a:lnTo>
                    <a:pt x="470" y="119"/>
                  </a:lnTo>
                  <a:lnTo>
                    <a:pt x="478" y="112"/>
                  </a:lnTo>
                  <a:lnTo>
                    <a:pt x="478" y="0"/>
                  </a:lnTo>
                  <a:lnTo>
                    <a:pt x="478" y="0"/>
                  </a:lnTo>
                  <a:lnTo>
                    <a:pt x="465" y="8"/>
                  </a:lnTo>
                  <a:lnTo>
                    <a:pt x="451" y="16"/>
                  </a:lnTo>
                  <a:lnTo>
                    <a:pt x="436" y="22"/>
                  </a:lnTo>
                  <a:lnTo>
                    <a:pt x="420" y="27"/>
                  </a:lnTo>
                  <a:lnTo>
                    <a:pt x="404" y="32"/>
                  </a:lnTo>
                  <a:lnTo>
                    <a:pt x="387" y="36"/>
                  </a:lnTo>
                  <a:lnTo>
                    <a:pt x="354" y="42"/>
                  </a:lnTo>
                  <a:lnTo>
                    <a:pt x="321" y="47"/>
                  </a:lnTo>
                  <a:lnTo>
                    <a:pt x="289" y="50"/>
                  </a:lnTo>
                  <a:lnTo>
                    <a:pt x="262" y="51"/>
                  </a:lnTo>
                  <a:lnTo>
                    <a:pt x="239" y="51"/>
                  </a:lnTo>
                  <a:lnTo>
                    <a:pt x="239" y="51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82295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7650163" y="4593047"/>
              <a:ext cx="379412" cy="103188"/>
            </a:xfrm>
            <a:custGeom>
              <a:avLst/>
              <a:gdLst>
                <a:gd name="T0" fmla="*/ 239 w 478"/>
                <a:gd name="T1" fmla="*/ 0 h 130"/>
                <a:gd name="T2" fmla="*/ 239 w 478"/>
                <a:gd name="T3" fmla="*/ 0 h 130"/>
                <a:gd name="T4" fmla="*/ 215 w 478"/>
                <a:gd name="T5" fmla="*/ 0 h 130"/>
                <a:gd name="T6" fmla="*/ 215 w 478"/>
                <a:gd name="T7" fmla="*/ 0 h 130"/>
                <a:gd name="T8" fmla="*/ 196 w 478"/>
                <a:gd name="T9" fmla="*/ 1 h 130"/>
                <a:gd name="T10" fmla="*/ 196 w 478"/>
                <a:gd name="T11" fmla="*/ 1 h 130"/>
                <a:gd name="T12" fmla="*/ 173 w 478"/>
                <a:gd name="T13" fmla="*/ 3 h 130"/>
                <a:gd name="T14" fmla="*/ 148 w 478"/>
                <a:gd name="T15" fmla="*/ 5 h 130"/>
                <a:gd name="T16" fmla="*/ 123 w 478"/>
                <a:gd name="T17" fmla="*/ 9 h 130"/>
                <a:gd name="T18" fmla="*/ 97 w 478"/>
                <a:gd name="T19" fmla="*/ 14 h 130"/>
                <a:gd name="T20" fmla="*/ 72 w 478"/>
                <a:gd name="T21" fmla="*/ 20 h 130"/>
                <a:gd name="T22" fmla="*/ 47 w 478"/>
                <a:gd name="T23" fmla="*/ 28 h 130"/>
                <a:gd name="T24" fmla="*/ 37 w 478"/>
                <a:gd name="T25" fmla="*/ 33 h 130"/>
                <a:gd name="T26" fmla="*/ 27 w 478"/>
                <a:gd name="T27" fmla="*/ 38 h 130"/>
                <a:gd name="T28" fmla="*/ 17 w 478"/>
                <a:gd name="T29" fmla="*/ 45 h 130"/>
                <a:gd name="T30" fmla="*/ 9 w 478"/>
                <a:gd name="T31" fmla="*/ 51 h 130"/>
                <a:gd name="T32" fmla="*/ 9 w 478"/>
                <a:gd name="T33" fmla="*/ 51 h 130"/>
                <a:gd name="T34" fmla="*/ 0 w 478"/>
                <a:gd name="T35" fmla="*/ 59 h 130"/>
                <a:gd name="T36" fmla="*/ 0 w 478"/>
                <a:gd name="T37" fmla="*/ 70 h 130"/>
                <a:gd name="T38" fmla="*/ 0 w 478"/>
                <a:gd name="T39" fmla="*/ 70 h 130"/>
                <a:gd name="T40" fmla="*/ 10 w 478"/>
                <a:gd name="T41" fmla="*/ 80 h 130"/>
                <a:gd name="T42" fmla="*/ 23 w 478"/>
                <a:gd name="T43" fmla="*/ 89 h 130"/>
                <a:gd name="T44" fmla="*/ 37 w 478"/>
                <a:gd name="T45" fmla="*/ 97 h 130"/>
                <a:gd name="T46" fmla="*/ 52 w 478"/>
                <a:gd name="T47" fmla="*/ 103 h 130"/>
                <a:gd name="T48" fmla="*/ 69 w 478"/>
                <a:gd name="T49" fmla="*/ 110 h 130"/>
                <a:gd name="T50" fmla="*/ 87 w 478"/>
                <a:gd name="T51" fmla="*/ 115 h 130"/>
                <a:gd name="T52" fmla="*/ 105 w 478"/>
                <a:gd name="T53" fmla="*/ 118 h 130"/>
                <a:gd name="T54" fmla="*/ 124 w 478"/>
                <a:gd name="T55" fmla="*/ 121 h 130"/>
                <a:gd name="T56" fmla="*/ 160 w 478"/>
                <a:gd name="T57" fmla="*/ 126 h 130"/>
                <a:gd name="T58" fmla="*/ 193 w 478"/>
                <a:gd name="T59" fmla="*/ 129 h 130"/>
                <a:gd name="T60" fmla="*/ 220 w 478"/>
                <a:gd name="T61" fmla="*/ 130 h 130"/>
                <a:gd name="T62" fmla="*/ 239 w 478"/>
                <a:gd name="T63" fmla="*/ 130 h 130"/>
                <a:gd name="T64" fmla="*/ 239 w 478"/>
                <a:gd name="T65" fmla="*/ 130 h 130"/>
                <a:gd name="T66" fmla="*/ 257 w 478"/>
                <a:gd name="T67" fmla="*/ 130 h 130"/>
                <a:gd name="T68" fmla="*/ 285 w 478"/>
                <a:gd name="T69" fmla="*/ 129 h 130"/>
                <a:gd name="T70" fmla="*/ 317 w 478"/>
                <a:gd name="T71" fmla="*/ 126 h 130"/>
                <a:gd name="T72" fmla="*/ 354 w 478"/>
                <a:gd name="T73" fmla="*/ 121 h 130"/>
                <a:gd name="T74" fmla="*/ 372 w 478"/>
                <a:gd name="T75" fmla="*/ 118 h 130"/>
                <a:gd name="T76" fmla="*/ 391 w 478"/>
                <a:gd name="T77" fmla="*/ 115 h 130"/>
                <a:gd name="T78" fmla="*/ 409 w 478"/>
                <a:gd name="T79" fmla="*/ 110 h 130"/>
                <a:gd name="T80" fmla="*/ 426 w 478"/>
                <a:gd name="T81" fmla="*/ 103 h 130"/>
                <a:gd name="T82" fmla="*/ 441 w 478"/>
                <a:gd name="T83" fmla="*/ 97 h 130"/>
                <a:gd name="T84" fmla="*/ 455 w 478"/>
                <a:gd name="T85" fmla="*/ 89 h 130"/>
                <a:gd name="T86" fmla="*/ 468 w 478"/>
                <a:gd name="T87" fmla="*/ 80 h 130"/>
                <a:gd name="T88" fmla="*/ 478 w 478"/>
                <a:gd name="T89" fmla="*/ 70 h 130"/>
                <a:gd name="T90" fmla="*/ 478 w 478"/>
                <a:gd name="T91" fmla="*/ 59 h 130"/>
                <a:gd name="T92" fmla="*/ 478 w 478"/>
                <a:gd name="T93" fmla="*/ 59 h 130"/>
                <a:gd name="T94" fmla="*/ 469 w 478"/>
                <a:gd name="T95" fmla="*/ 51 h 130"/>
                <a:gd name="T96" fmla="*/ 460 w 478"/>
                <a:gd name="T97" fmla="*/ 45 h 130"/>
                <a:gd name="T98" fmla="*/ 450 w 478"/>
                <a:gd name="T99" fmla="*/ 38 h 130"/>
                <a:gd name="T100" fmla="*/ 438 w 478"/>
                <a:gd name="T101" fmla="*/ 32 h 130"/>
                <a:gd name="T102" fmla="*/ 426 w 478"/>
                <a:gd name="T103" fmla="*/ 27 h 130"/>
                <a:gd name="T104" fmla="*/ 413 w 478"/>
                <a:gd name="T105" fmla="*/ 23 h 130"/>
                <a:gd name="T106" fmla="*/ 385 w 478"/>
                <a:gd name="T107" fmla="*/ 15 h 130"/>
                <a:gd name="T108" fmla="*/ 355 w 478"/>
                <a:gd name="T109" fmla="*/ 9 h 130"/>
                <a:gd name="T110" fmla="*/ 327 w 478"/>
                <a:gd name="T111" fmla="*/ 5 h 130"/>
                <a:gd name="T112" fmla="*/ 300 w 478"/>
                <a:gd name="T113" fmla="*/ 3 h 130"/>
                <a:gd name="T114" fmla="*/ 276 w 478"/>
                <a:gd name="T115" fmla="*/ 1 h 130"/>
                <a:gd name="T116" fmla="*/ 276 w 478"/>
                <a:gd name="T117" fmla="*/ 1 h 130"/>
                <a:gd name="T118" fmla="*/ 239 w 478"/>
                <a:gd name="T119" fmla="*/ 0 h 130"/>
                <a:gd name="T120" fmla="*/ 239 w 478"/>
                <a:gd name="T12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8" h="130">
                  <a:moveTo>
                    <a:pt x="239" y="0"/>
                  </a:moveTo>
                  <a:lnTo>
                    <a:pt x="239" y="0"/>
                  </a:lnTo>
                  <a:lnTo>
                    <a:pt x="215" y="0"/>
                  </a:lnTo>
                  <a:lnTo>
                    <a:pt x="215" y="0"/>
                  </a:lnTo>
                  <a:lnTo>
                    <a:pt x="196" y="1"/>
                  </a:lnTo>
                  <a:lnTo>
                    <a:pt x="196" y="1"/>
                  </a:lnTo>
                  <a:lnTo>
                    <a:pt x="173" y="3"/>
                  </a:lnTo>
                  <a:lnTo>
                    <a:pt x="148" y="5"/>
                  </a:lnTo>
                  <a:lnTo>
                    <a:pt x="123" y="9"/>
                  </a:lnTo>
                  <a:lnTo>
                    <a:pt x="97" y="14"/>
                  </a:lnTo>
                  <a:lnTo>
                    <a:pt x="72" y="20"/>
                  </a:lnTo>
                  <a:lnTo>
                    <a:pt x="47" y="28"/>
                  </a:lnTo>
                  <a:lnTo>
                    <a:pt x="37" y="33"/>
                  </a:lnTo>
                  <a:lnTo>
                    <a:pt x="27" y="38"/>
                  </a:lnTo>
                  <a:lnTo>
                    <a:pt x="17" y="45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0" y="59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10" y="80"/>
                  </a:lnTo>
                  <a:lnTo>
                    <a:pt x="23" y="89"/>
                  </a:lnTo>
                  <a:lnTo>
                    <a:pt x="37" y="97"/>
                  </a:lnTo>
                  <a:lnTo>
                    <a:pt x="52" y="103"/>
                  </a:lnTo>
                  <a:lnTo>
                    <a:pt x="69" y="110"/>
                  </a:lnTo>
                  <a:lnTo>
                    <a:pt x="87" y="115"/>
                  </a:lnTo>
                  <a:lnTo>
                    <a:pt x="105" y="118"/>
                  </a:lnTo>
                  <a:lnTo>
                    <a:pt x="124" y="121"/>
                  </a:lnTo>
                  <a:lnTo>
                    <a:pt x="160" y="126"/>
                  </a:lnTo>
                  <a:lnTo>
                    <a:pt x="193" y="129"/>
                  </a:lnTo>
                  <a:lnTo>
                    <a:pt x="220" y="130"/>
                  </a:lnTo>
                  <a:lnTo>
                    <a:pt x="239" y="130"/>
                  </a:lnTo>
                  <a:lnTo>
                    <a:pt x="239" y="130"/>
                  </a:lnTo>
                  <a:lnTo>
                    <a:pt x="257" y="130"/>
                  </a:lnTo>
                  <a:lnTo>
                    <a:pt x="285" y="129"/>
                  </a:lnTo>
                  <a:lnTo>
                    <a:pt x="317" y="126"/>
                  </a:lnTo>
                  <a:lnTo>
                    <a:pt x="354" y="121"/>
                  </a:lnTo>
                  <a:lnTo>
                    <a:pt x="372" y="118"/>
                  </a:lnTo>
                  <a:lnTo>
                    <a:pt x="391" y="115"/>
                  </a:lnTo>
                  <a:lnTo>
                    <a:pt x="409" y="110"/>
                  </a:lnTo>
                  <a:lnTo>
                    <a:pt x="426" y="103"/>
                  </a:lnTo>
                  <a:lnTo>
                    <a:pt x="441" y="97"/>
                  </a:lnTo>
                  <a:lnTo>
                    <a:pt x="455" y="89"/>
                  </a:lnTo>
                  <a:lnTo>
                    <a:pt x="468" y="80"/>
                  </a:lnTo>
                  <a:lnTo>
                    <a:pt x="478" y="70"/>
                  </a:lnTo>
                  <a:lnTo>
                    <a:pt x="478" y="59"/>
                  </a:lnTo>
                  <a:lnTo>
                    <a:pt x="478" y="59"/>
                  </a:lnTo>
                  <a:lnTo>
                    <a:pt x="469" y="51"/>
                  </a:lnTo>
                  <a:lnTo>
                    <a:pt x="460" y="45"/>
                  </a:lnTo>
                  <a:lnTo>
                    <a:pt x="450" y="38"/>
                  </a:lnTo>
                  <a:lnTo>
                    <a:pt x="438" y="32"/>
                  </a:lnTo>
                  <a:lnTo>
                    <a:pt x="426" y="27"/>
                  </a:lnTo>
                  <a:lnTo>
                    <a:pt x="413" y="23"/>
                  </a:lnTo>
                  <a:lnTo>
                    <a:pt x="385" y="15"/>
                  </a:lnTo>
                  <a:lnTo>
                    <a:pt x="355" y="9"/>
                  </a:lnTo>
                  <a:lnTo>
                    <a:pt x="327" y="5"/>
                  </a:lnTo>
                  <a:lnTo>
                    <a:pt x="300" y="3"/>
                  </a:lnTo>
                  <a:lnTo>
                    <a:pt x="276" y="1"/>
                  </a:lnTo>
                  <a:lnTo>
                    <a:pt x="276" y="1"/>
                  </a:lnTo>
                  <a:lnTo>
                    <a:pt x="239" y="0"/>
                  </a:lnTo>
                  <a:lnTo>
                    <a:pt x="239" y="0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82295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pic>
        <p:nvPicPr>
          <p:cNvPr id="76" name="Picture 2" descr="C:\Users\pratikr\AppData\Local\Microsoft\Windows\Temporary Internet Files\Content.Outlook\JLL7EN0I\vse_series_prelaunch_icon_1009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154503" y="7078635"/>
            <a:ext cx="1882261" cy="25028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Rounded Rectangle 76"/>
          <p:cNvSpPr/>
          <p:nvPr/>
        </p:nvSpPr>
        <p:spPr>
          <a:xfrm>
            <a:off x="3569394" y="6645624"/>
            <a:ext cx="831802" cy="372449"/>
          </a:xfrm>
          <a:prstGeom prst="round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4500513" y="6645624"/>
            <a:ext cx="831802" cy="372449"/>
          </a:xfrm>
          <a:prstGeom prst="round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5406807" y="6645624"/>
            <a:ext cx="1042856" cy="372449"/>
          </a:xfrm>
          <a:prstGeom prst="round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222251" y="7016107"/>
            <a:ext cx="2063244" cy="7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</a:rPr>
              <a:t>X86 Server Cluster</a:t>
            </a:r>
            <a:endParaRPr kumimoji="0" lang="en-CA" sz="1600" b="0" i="0" u="none" strike="noStrike" kern="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</a:endParaRPr>
          </a:p>
        </p:txBody>
      </p:sp>
      <p:sp>
        <p:nvSpPr>
          <p:cNvPr id="87" name="Left-Right Arrow 86"/>
          <p:cNvSpPr/>
          <p:nvPr/>
        </p:nvSpPr>
        <p:spPr>
          <a:xfrm>
            <a:off x="1967866" y="3369341"/>
            <a:ext cx="1117346" cy="645577"/>
          </a:xfrm>
          <a:prstGeom prst="leftRightArrow">
            <a:avLst>
              <a:gd name="adj1" fmla="val 65385"/>
              <a:gd name="adj2" fmla="val 50000"/>
            </a:avLst>
          </a:pr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3581809" y="5030341"/>
            <a:ext cx="819387" cy="400976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1" name="Picture 2" descr="C:\Users\pratikr\AppData\Local\Microsoft\Windows\Temporary Internet Files\Content.Outlook\JLL7EN0I\vse_series_prelaunch_icon_1009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085545" y="7078635"/>
            <a:ext cx="1882261" cy="25028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TextBox 102"/>
          <p:cNvSpPr txBox="1"/>
          <p:nvPr/>
        </p:nvSpPr>
        <p:spPr>
          <a:xfrm>
            <a:off x="8653317" y="6550040"/>
            <a:ext cx="3507469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CA" sz="1800" kern="0" dirty="0" smtClean="0">
                <a:solidFill>
                  <a:srgbClr val="000000"/>
                </a:solidFill>
              </a:rPr>
              <a:t>Agents in hardware and in base OS</a:t>
            </a: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6884187" y="6798339"/>
            <a:ext cx="1769131" cy="15519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miter lim="800000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8684356" y="5712992"/>
            <a:ext cx="2839920" cy="45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CA" sz="1800" kern="0" dirty="0" smtClean="0">
                <a:solidFill>
                  <a:srgbClr val="000000"/>
                </a:solidFill>
              </a:rPr>
              <a:t>Individual agent APIs</a:t>
            </a: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 flipV="1">
            <a:off x="6884187" y="5961291"/>
            <a:ext cx="1769131" cy="15519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miter lim="800000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8684354" y="5019898"/>
            <a:ext cx="4376269" cy="45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CA" sz="1800" kern="0" dirty="0" smtClean="0">
                <a:solidFill>
                  <a:srgbClr val="000000"/>
                </a:solidFill>
              </a:rPr>
              <a:t>Provisioning/Configuration systems</a:t>
            </a: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 flipV="1">
            <a:off x="6884187" y="5237790"/>
            <a:ext cx="1769131" cy="15519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miter lim="800000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Rounded Rectangle 114"/>
          <p:cNvSpPr/>
          <p:nvPr/>
        </p:nvSpPr>
        <p:spPr>
          <a:xfrm>
            <a:off x="3197316" y="3146337"/>
            <a:ext cx="3583412" cy="849471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OSS Orchestration</a:t>
            </a:r>
            <a:r>
              <a:rPr kumimoji="0" lang="en-US" sz="2400" b="0" i="0" u="none" strike="noStrike" kern="0" cap="none" spc="0" normalizeH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 Configuration Logic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8684354" y="4420304"/>
            <a:ext cx="5167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CA" sz="1800" kern="0" noProof="0" dirty="0" smtClean="0">
                <a:solidFill>
                  <a:srgbClr val="000000"/>
                </a:solidFill>
              </a:rPr>
              <a:t>Standard API allows consistent definition and provisioning of different software stacks</a:t>
            </a: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 flipV="1">
            <a:off x="6884187" y="4839309"/>
            <a:ext cx="1769131" cy="15519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miter lim="800000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522242" y="5030341"/>
            <a:ext cx="819387" cy="400976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406807" y="5030341"/>
            <a:ext cx="819387" cy="400976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754067" y="4749737"/>
            <a:ext cx="474872" cy="233423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672773" y="4749737"/>
            <a:ext cx="474872" cy="233423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575702" y="4749735"/>
            <a:ext cx="481596" cy="236728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Left-Right Arrow 60"/>
          <p:cNvSpPr/>
          <p:nvPr/>
        </p:nvSpPr>
        <p:spPr>
          <a:xfrm rot="5400000">
            <a:off x="3672280" y="4170607"/>
            <a:ext cx="638443" cy="395664"/>
          </a:xfrm>
          <a:prstGeom prst="leftRightArrow">
            <a:avLst>
              <a:gd name="adj1" fmla="val 44467"/>
              <a:gd name="adj2" fmla="val 50000"/>
            </a:avLst>
          </a:pr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Left-Right Arrow 77"/>
          <p:cNvSpPr/>
          <p:nvPr/>
        </p:nvSpPr>
        <p:spPr>
          <a:xfrm rot="5400000">
            <a:off x="4597194" y="4170607"/>
            <a:ext cx="638443" cy="395664"/>
          </a:xfrm>
          <a:prstGeom prst="leftRightArrow">
            <a:avLst>
              <a:gd name="adj1" fmla="val 44467"/>
              <a:gd name="adj2" fmla="val 50000"/>
            </a:avLst>
          </a:pr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Left-Right Arrow 79"/>
          <p:cNvSpPr/>
          <p:nvPr/>
        </p:nvSpPr>
        <p:spPr>
          <a:xfrm rot="5400000">
            <a:off x="5478549" y="4170607"/>
            <a:ext cx="638443" cy="395664"/>
          </a:xfrm>
          <a:prstGeom prst="leftRightArrow">
            <a:avLst>
              <a:gd name="adj1" fmla="val 44467"/>
              <a:gd name="adj2" fmla="val 50000"/>
            </a:avLst>
          </a:pr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Left-Right Arrow 52"/>
          <p:cNvSpPr/>
          <p:nvPr/>
        </p:nvSpPr>
        <p:spPr>
          <a:xfrm rot="5400000">
            <a:off x="3523360" y="5764192"/>
            <a:ext cx="936283" cy="395664"/>
          </a:xfrm>
          <a:prstGeom prst="leftRightArrow">
            <a:avLst>
              <a:gd name="adj1" fmla="val 44467"/>
              <a:gd name="adj2" fmla="val 50000"/>
            </a:avLst>
          </a:pr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Left-Right Arrow 53"/>
          <p:cNvSpPr/>
          <p:nvPr/>
        </p:nvSpPr>
        <p:spPr>
          <a:xfrm rot="5400000">
            <a:off x="4448274" y="5764192"/>
            <a:ext cx="936283" cy="395664"/>
          </a:xfrm>
          <a:prstGeom prst="leftRightArrow">
            <a:avLst>
              <a:gd name="adj1" fmla="val 44467"/>
              <a:gd name="adj2" fmla="val 50000"/>
            </a:avLst>
          </a:pr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Left-Right Arrow 56"/>
          <p:cNvSpPr/>
          <p:nvPr/>
        </p:nvSpPr>
        <p:spPr>
          <a:xfrm rot="5400000">
            <a:off x="5329629" y="5764192"/>
            <a:ext cx="936283" cy="395664"/>
          </a:xfrm>
          <a:prstGeom prst="leftRightArrow">
            <a:avLst>
              <a:gd name="adj1" fmla="val 44467"/>
              <a:gd name="adj2" fmla="val 50000"/>
            </a:avLst>
          </a:pr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62103" y="4741816"/>
            <a:ext cx="462168" cy="1045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682942" y="4741816"/>
            <a:ext cx="462168" cy="1045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590902" y="4741816"/>
            <a:ext cx="462168" cy="1045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06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NFV">
  <a:themeElements>
    <a:clrScheme name="Juniper Colors 2014">
      <a:dk1>
        <a:srgbClr val="445E88"/>
      </a:dk1>
      <a:lt1>
        <a:srgbClr val="FFFFFF"/>
      </a:lt1>
      <a:dk2>
        <a:srgbClr val="A8B9C8"/>
      </a:dk2>
      <a:lt2>
        <a:srgbClr val="C8C8C8"/>
      </a:lt2>
      <a:accent1>
        <a:srgbClr val="3EBAF1"/>
      </a:accent1>
      <a:accent2>
        <a:srgbClr val="3C3C3C"/>
      </a:accent2>
      <a:accent3>
        <a:srgbClr val="E76252"/>
      </a:accent3>
      <a:accent4>
        <a:srgbClr val="68AE64"/>
      </a:accent4>
      <a:accent5>
        <a:srgbClr val="3095C2"/>
      </a:accent5>
      <a:accent6>
        <a:srgbClr val="00A3A5"/>
      </a:accent6>
      <a:hlink>
        <a:srgbClr val="0067AB"/>
      </a:hlink>
      <a:folHlink>
        <a:srgbClr val="64646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lIns="91425" tIns="45713" rIns="91425" bIns="45713" rtlCol="0" anchor="ctr"/>
      <a:lstStyle>
        <a:defPPr algn="ctr">
          <a:defRPr sz="1400">
            <a:latin typeface="Arial"/>
            <a:cs typeface="Arial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miter lim="800000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ln>
          <a:noFill/>
        </a:ln>
      </a:spPr>
      <a:bodyPr lIns="45643" tIns="22821" rIns="45643" bIns="22821"/>
      <a:lstStyle>
        <a:defPPr algn="l">
          <a:lnSpc>
            <a:spcPct val="90000"/>
          </a:lnSpc>
          <a:defRPr sz="1400" dirty="0" smtClean="0">
            <a:solidFill>
              <a:schemeClr val="accent2"/>
            </a:solidFill>
            <a:latin typeface="Arial"/>
            <a:cs typeface="Arial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LATEST_PP-420001 Template_DNP1.potx" id="{C975E7DE-76AB-4592-B4F3-286B9B62D84D}" vid="{DA7756F1-40CB-405D-9F51-3278B39E36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Juniper.potx</Template>
  <TotalTime>85677</TotalTime>
  <Words>88</Words>
  <Application>Microsoft Macintosh PowerPoint</Application>
  <PresentationFormat>Custom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OPNFV</vt:lpstr>
      <vt:lpstr>OSCAR as API </vt:lpstr>
      <vt:lpstr>Candidate OSCAR Architecture</vt:lpstr>
      <vt:lpstr>Standard OSCAR API</vt:lpstr>
    </vt:vector>
  </TitlesOfParts>
  <Company>Barker Design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Juniper Networks Corporate PowerPoint Template</dc:title>
  <dc:creator>Gillian Montgomery</dc:creator>
  <cp:keywords>PPT, PPT template, toolkit, PPT toolkit,  corporate template, corporate PPT template, PowerPoint template, Juniper PPT template</cp:keywords>
  <cp:lastModifiedBy>Stuart Mackie</cp:lastModifiedBy>
  <cp:revision>1301</cp:revision>
  <cp:lastPrinted>2013-12-27T18:52:02Z</cp:lastPrinted>
  <dcterms:created xsi:type="dcterms:W3CDTF">2013-11-15T20:57:24Z</dcterms:created>
  <dcterms:modified xsi:type="dcterms:W3CDTF">2015-06-18T14:34:50Z</dcterms:modified>
</cp:coreProperties>
</file>