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9" r:id="rId11"/>
    <p:sldId id="270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33877-8C70-4DEF-93EE-E09AB13D8986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EA572-802B-4680-93AB-B2AC28DB4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2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2014-10-17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2353D-F306-481A-B3D0-C36CE0BF956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62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2014-10-17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CF95-C000-4C16-97C3-45EF9746C912}" type="slidenum">
              <a:rPr lang="en-US" smtClean="0"/>
              <a:t>5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2014-10-17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2CA477-DA42-4738-B943-193642CCA34E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825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550B-12DC-4DF7-B878-AFEAE7467620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56E-003F-47EE-AD42-9BC8BCFE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9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550B-12DC-4DF7-B878-AFEAE7467620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56E-003F-47EE-AD42-9BC8BCFE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08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550B-12DC-4DF7-B878-AFEAE7467620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56E-003F-47EE-AD42-9BC8BCFE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87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111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550B-12DC-4DF7-B878-AFEAE7467620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56E-003F-47EE-AD42-9BC8BCFE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3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550B-12DC-4DF7-B878-AFEAE7467620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56E-003F-47EE-AD42-9BC8BCFE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8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550B-12DC-4DF7-B878-AFEAE7467620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56E-003F-47EE-AD42-9BC8BCFE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1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550B-12DC-4DF7-B878-AFEAE7467620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56E-003F-47EE-AD42-9BC8BCFE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550B-12DC-4DF7-B878-AFEAE7467620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56E-003F-47EE-AD42-9BC8BCFE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6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550B-12DC-4DF7-B878-AFEAE7467620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56E-003F-47EE-AD42-9BC8BCFE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550B-12DC-4DF7-B878-AFEAE7467620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56E-003F-47EE-AD42-9BC8BCFE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4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550B-12DC-4DF7-B878-AFEAE7467620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56E-003F-47EE-AD42-9BC8BCFE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6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D550B-12DC-4DF7-B878-AFEAE7467620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1C56E-003F-47EE-AD42-9BC8BCFE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4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blipFill>
                  <a:blip r:embed="rId3"/>
                  <a:stretch>
                    <a:fillRect/>
                  </a:stretch>
                </a:blipFill>
              </a:rPr>
              <a:t>Yardstick </a:t>
            </a:r>
            <a:br>
              <a:rPr lang="en-US" dirty="0" smtClean="0">
                <a:blipFill>
                  <a:blip r:embed="rId3"/>
                  <a:stretch>
                    <a:fillRect/>
                  </a:stretch>
                </a:blipFill>
              </a:rPr>
            </a:br>
            <a:r>
              <a:rPr lang="en-US" dirty="0" smtClean="0">
                <a:blipFill>
                  <a:blip r:embed="rId3"/>
                  <a:stretch>
                    <a:fillRect/>
                  </a:stretch>
                </a:blipFill>
              </a:rPr>
              <a:t>Proposal</a:t>
            </a:r>
            <a:endParaRPr lang="en-US" dirty="0">
              <a:blipFill>
                <a:blip r:embed="rId3"/>
                <a:stretch>
                  <a:fillRect/>
                </a:stretch>
              </a:blip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3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cases examples: Explorers</a:t>
            </a:r>
            <a:r>
              <a:rPr lang="en-US" dirty="0"/>
              <a:t>, </a:t>
            </a:r>
            <a:r>
              <a:rPr lang="en-US" dirty="0" smtClean="0"/>
              <a:t>Backpacks </a:t>
            </a:r>
            <a:r>
              <a:rPr lang="en-US" dirty="0"/>
              <a:t>and </a:t>
            </a:r>
            <a:r>
              <a:rPr lang="en-US" dirty="0" smtClean="0"/>
              <a:t>Basecamps </a:t>
            </a:r>
            <a:r>
              <a:rPr lang="en-US" dirty="0"/>
              <a:t>for </a:t>
            </a:r>
            <a:r>
              <a:rPr lang="en-US" dirty="0" smtClean="0"/>
              <a:t>Ping </a:t>
            </a:r>
            <a:r>
              <a:rPr lang="en-US" dirty="0"/>
              <a:t>and </a:t>
            </a:r>
            <a:r>
              <a:rPr lang="en-US" dirty="0" smtClean="0"/>
              <a:t>TIPC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0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 presentation</a:t>
            </a:r>
          </a:p>
          <a:p>
            <a:r>
              <a:rPr lang="en-US" dirty="0"/>
              <a:t>Swift implementation</a:t>
            </a:r>
          </a:p>
          <a:p>
            <a:r>
              <a:rPr lang="en-US" dirty="0"/>
              <a:t>Simplified API</a:t>
            </a:r>
          </a:p>
          <a:p>
            <a:r>
              <a:rPr lang="en-US" dirty="0"/>
              <a:t>Additional Networking topologies</a:t>
            </a:r>
          </a:p>
          <a:p>
            <a:r>
              <a:rPr lang="en-US" dirty="0"/>
              <a:t>Additional test cases and examples</a:t>
            </a:r>
          </a:p>
          <a:p>
            <a:r>
              <a:rPr lang="en-US" dirty="0" smtClean="0"/>
              <a:t>…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smtClean="0"/>
              <a:t>be developed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9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Verify </a:t>
            </a:r>
            <a:r>
              <a:rPr lang="en-US" dirty="0"/>
              <a:t>that the infrastructure is able to handle the NFV application </a:t>
            </a:r>
            <a:r>
              <a:rPr lang="en-US" dirty="0" smtClean="0"/>
              <a:t>requirements</a:t>
            </a:r>
            <a:endParaRPr lang="en-US" dirty="0"/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NFV </a:t>
            </a:r>
            <a:r>
              <a:rPr lang="en-US" dirty="0"/>
              <a:t>applications are very </a:t>
            </a:r>
            <a:r>
              <a:rPr lang="en-US" dirty="0" smtClean="0"/>
              <a:t>different</a:t>
            </a:r>
          </a:p>
          <a:p>
            <a:pPr lvl="1"/>
            <a:r>
              <a:rPr lang="en-US" dirty="0" smtClean="0"/>
              <a:t>Complex </a:t>
            </a:r>
            <a:r>
              <a:rPr lang="en-US" dirty="0"/>
              <a:t>to </a:t>
            </a:r>
            <a:r>
              <a:rPr lang="en-US" dirty="0" smtClean="0"/>
              <a:t>configure/handle</a:t>
            </a:r>
          </a:p>
          <a:p>
            <a:pPr lvl="1"/>
            <a:r>
              <a:rPr lang="en-US" dirty="0" smtClean="0"/>
              <a:t>Faults </a:t>
            </a:r>
            <a:r>
              <a:rPr lang="en-US" dirty="0"/>
              <a:t>within NFV application are very complex to </a:t>
            </a:r>
            <a:r>
              <a:rPr lang="en-US" dirty="0" smtClean="0"/>
              <a:t>debug/understand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00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Simple </a:t>
            </a:r>
            <a:r>
              <a:rPr lang="en-US" dirty="0"/>
              <a:t>test programs which breaks down NFV requirements </a:t>
            </a:r>
            <a:r>
              <a:rPr lang="en-US" dirty="0" smtClean="0"/>
              <a:t>into several </a:t>
            </a:r>
            <a:r>
              <a:rPr lang="en-US" dirty="0"/>
              <a:t>simple test </a:t>
            </a:r>
            <a:r>
              <a:rPr lang="en-US" dirty="0" smtClean="0"/>
              <a:t>cases </a:t>
            </a:r>
          </a:p>
          <a:p>
            <a:r>
              <a:rPr lang="en-US" dirty="0" smtClean="0"/>
              <a:t>Flexible </a:t>
            </a:r>
            <a:r>
              <a:rPr lang="en-US" dirty="0"/>
              <a:t>test framework to introduce new test cases when needed/new problem </a:t>
            </a:r>
            <a:r>
              <a:rPr lang="en-US" dirty="0" smtClean="0"/>
              <a:t>discovered</a:t>
            </a:r>
          </a:p>
          <a:p>
            <a:r>
              <a:rPr lang="en-US" dirty="0" smtClean="0"/>
              <a:t>Good </a:t>
            </a:r>
            <a:r>
              <a:rPr lang="en-US" dirty="0"/>
              <a:t>fault isolation to be able to identify/detect faults </a:t>
            </a:r>
            <a:r>
              <a:rPr lang="en-US" dirty="0" smtClean="0"/>
              <a:t>early.</a:t>
            </a:r>
          </a:p>
          <a:p>
            <a:r>
              <a:rPr lang="en-US" dirty="0" smtClean="0"/>
              <a:t>Test </a:t>
            </a:r>
            <a:r>
              <a:rPr lang="en-US" dirty="0"/>
              <a:t>framework based upon open </a:t>
            </a:r>
            <a:r>
              <a:rPr lang="en-US" dirty="0" smtClean="0"/>
              <a:t>API (OpenStack/Heat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Long </a:t>
            </a:r>
            <a:r>
              <a:rPr lang="en-US" dirty="0"/>
              <a:t>term stability </a:t>
            </a:r>
            <a:r>
              <a:rPr lang="en-US" dirty="0" smtClean="0"/>
              <a:t>test</a:t>
            </a:r>
          </a:p>
          <a:p>
            <a:r>
              <a:rPr lang="en-US" dirty="0" smtClean="0"/>
              <a:t>Make sure </a:t>
            </a:r>
            <a:r>
              <a:rPr lang="en-US" dirty="0"/>
              <a:t>that NFV application survives infrastructure </a:t>
            </a:r>
            <a:r>
              <a:rPr lang="en-US" dirty="0" smtClean="0"/>
              <a:t>upgrade</a:t>
            </a:r>
          </a:p>
          <a:p>
            <a:r>
              <a:rPr lang="en-US" dirty="0" smtClean="0"/>
              <a:t>Fault injection </a:t>
            </a:r>
            <a:r>
              <a:rPr lang="en-US" dirty="0"/>
              <a:t>(Alarm correlation between application and </a:t>
            </a:r>
            <a:r>
              <a:rPr lang="en-US" dirty="0" smtClean="0"/>
              <a:t>infrastructure)</a:t>
            </a:r>
          </a:p>
          <a:p>
            <a:r>
              <a:rPr lang="en-US" dirty="0" smtClean="0"/>
              <a:t>Hot migration</a:t>
            </a:r>
          </a:p>
          <a:p>
            <a:r>
              <a:rPr lang="en-US" dirty="0" smtClean="0"/>
              <a:t>Infrastructure HA</a:t>
            </a:r>
          </a:p>
          <a:p>
            <a:r>
              <a:rPr lang="en-US" dirty="0" smtClean="0"/>
              <a:t>........</a:t>
            </a:r>
            <a:r>
              <a:rPr lang="en-US" dirty="0"/>
              <a:t>             </a:t>
            </a:r>
          </a:p>
          <a:p>
            <a:pPr marL="0" indent="0">
              <a:buNone/>
            </a:pPr>
            <a:r>
              <a:rPr lang="en-US" dirty="0"/>
              <a:t>                   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blipFill>
                  <a:blip r:embed="rId4"/>
                  <a:stretch>
                    <a:fillRect/>
                  </a:stretch>
                </a:blipFill>
              </a:rPr>
              <a:t>Test Framework</a:t>
            </a:r>
            <a:endParaRPr lang="en-US" dirty="0">
              <a:blipFill>
                <a:blip r:embed="rId4"/>
                <a:stretch>
                  <a:fillRect/>
                </a:stretch>
              </a:blip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616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First version of a Test Framework</a:t>
            </a:r>
          </a:p>
          <a:p>
            <a:pPr lvl="1"/>
            <a:r>
              <a:rPr lang="en-US" dirty="0" smtClean="0"/>
              <a:t>Written in Python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OpenStack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WebDAV file system</a:t>
            </a:r>
          </a:p>
          <a:p>
            <a:pPr lvl="1"/>
            <a:r>
              <a:rPr lang="en-US" dirty="0" smtClean="0"/>
              <a:t>Supports affinity/anti-affinity</a:t>
            </a:r>
          </a:p>
          <a:p>
            <a:pPr lvl="1"/>
            <a:r>
              <a:rPr lang="en-US" dirty="0" smtClean="0"/>
              <a:t>Orchestration using Heat templates</a:t>
            </a:r>
          </a:p>
          <a:p>
            <a:pPr lvl="1"/>
            <a:r>
              <a:rPr lang="en-US" dirty="0" smtClean="0"/>
              <a:t>Logging using the facility provided with Python</a:t>
            </a:r>
          </a:p>
          <a:p>
            <a:pPr lvl="1"/>
            <a:r>
              <a:rPr lang="en-US" dirty="0" smtClean="0"/>
              <a:t>Documentation generated using Sphinx</a:t>
            </a:r>
          </a:p>
          <a:p>
            <a:r>
              <a:rPr lang="en-US" dirty="0" smtClean="0"/>
              <a:t>Implemented </a:t>
            </a:r>
            <a:r>
              <a:rPr lang="en-US" dirty="0" smtClean="0"/>
              <a:t>test cases</a:t>
            </a:r>
          </a:p>
          <a:p>
            <a:pPr lvl="1"/>
            <a:r>
              <a:rPr lang="en-US" dirty="0" smtClean="0"/>
              <a:t>Ping </a:t>
            </a:r>
          </a:p>
          <a:p>
            <a:pPr lvl="1"/>
            <a:r>
              <a:rPr lang="en-US" dirty="0" smtClean="0"/>
              <a:t>TIPC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 bwMode="auto">
          <a:xfrm>
            <a:off x="155350" y="5185581"/>
            <a:ext cx="8899589" cy="1130271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6857642" y="5355097"/>
            <a:ext cx="1577940" cy="75309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3223224" y="5355097"/>
            <a:ext cx="3492130" cy="75309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62829" y="1934565"/>
            <a:ext cx="8897436" cy="3191738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06" name="Straight Connector 105"/>
          <p:cNvCxnSpPr/>
          <p:nvPr/>
        </p:nvCxnSpPr>
        <p:spPr bwMode="auto">
          <a:xfrm flipV="1">
            <a:off x="165983" y="5139217"/>
            <a:ext cx="8894282" cy="81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H="1" flipV="1">
            <a:off x="2516088" y="4684336"/>
            <a:ext cx="760468" cy="705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1" name="AutoShape 9" descr="bpct-blend2"/>
          <p:cNvSpPr>
            <a:spLocks noChangeAspect="1" noChangeArrowheads="1"/>
          </p:cNvSpPr>
          <p:nvPr/>
        </p:nvSpPr>
        <p:spPr bwMode="auto">
          <a:xfrm>
            <a:off x="3397569" y="2133124"/>
            <a:ext cx="1380171" cy="486728"/>
          </a:xfrm>
          <a:prstGeom prst="roundRect">
            <a:avLst>
              <a:gd name="adj" fmla="val 5958"/>
            </a:avLst>
          </a:prstGeom>
          <a:solidFill>
            <a:srgbClr val="B1B3B4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rIns="0" anchor="ctr"/>
          <a:lstStyle/>
          <a:p>
            <a:pPr algn="ctr"/>
            <a:endParaRPr lang="sv-SE" sz="1200" dirty="0">
              <a:latin typeface="+mn-lt"/>
            </a:endParaRPr>
          </a:p>
        </p:txBody>
      </p:sp>
      <p:sp>
        <p:nvSpPr>
          <p:cNvPr id="10" name="AutoShape 9" descr="bpct-blend2"/>
          <p:cNvSpPr>
            <a:spLocks noChangeAspect="1" noChangeArrowheads="1"/>
          </p:cNvSpPr>
          <p:nvPr/>
        </p:nvSpPr>
        <p:spPr bwMode="auto">
          <a:xfrm>
            <a:off x="3321369" y="2194084"/>
            <a:ext cx="1380171" cy="486728"/>
          </a:xfrm>
          <a:prstGeom prst="roundRect">
            <a:avLst>
              <a:gd name="adj" fmla="val 5958"/>
            </a:avLst>
          </a:prstGeom>
          <a:solidFill>
            <a:srgbClr val="B1B3B4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rIns="0" anchor="ctr"/>
          <a:lstStyle/>
          <a:p>
            <a:pPr algn="ctr"/>
            <a:endParaRPr lang="sv-SE" sz="1200" dirty="0">
              <a:latin typeface="+mn-lt"/>
            </a:endParaRPr>
          </a:p>
        </p:txBody>
      </p:sp>
      <p:sp>
        <p:nvSpPr>
          <p:cNvPr id="8" name="AutoShape 9" descr="bpct-blend2"/>
          <p:cNvSpPr>
            <a:spLocks noChangeAspect="1" noChangeArrowheads="1"/>
          </p:cNvSpPr>
          <p:nvPr/>
        </p:nvSpPr>
        <p:spPr bwMode="auto">
          <a:xfrm>
            <a:off x="3245169" y="2255520"/>
            <a:ext cx="1380171" cy="486728"/>
          </a:xfrm>
          <a:prstGeom prst="roundRect">
            <a:avLst>
              <a:gd name="adj" fmla="val 5958"/>
            </a:avLst>
          </a:prstGeom>
          <a:solidFill>
            <a:srgbClr val="C2C3C4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rIns="0" anchor="ctr"/>
          <a:lstStyle/>
          <a:p>
            <a:pPr algn="ctr"/>
            <a:r>
              <a:rPr lang="sv-SE" sz="1400" dirty="0" smtClean="0">
                <a:latin typeface="+mn-lt"/>
              </a:rPr>
              <a:t>GAT</a:t>
            </a:r>
            <a:endParaRPr lang="sv-SE" sz="1400" dirty="0">
              <a:latin typeface="+mn-lt"/>
            </a:endParaRPr>
          </a:p>
        </p:txBody>
      </p:sp>
      <p:sp>
        <p:nvSpPr>
          <p:cNvPr id="12" name="AutoShape 9" descr="bpct-blend2"/>
          <p:cNvSpPr>
            <a:spLocks noChangeAspect="1" noChangeArrowheads="1"/>
          </p:cNvSpPr>
          <p:nvPr/>
        </p:nvSpPr>
        <p:spPr bwMode="auto">
          <a:xfrm>
            <a:off x="1464472" y="3352800"/>
            <a:ext cx="1380171" cy="486728"/>
          </a:xfrm>
          <a:prstGeom prst="roundRect">
            <a:avLst>
              <a:gd name="adj" fmla="val 5958"/>
            </a:avLst>
          </a:prstGeom>
          <a:solidFill>
            <a:srgbClr val="FFFFFF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rIns="0" anchor="ctr"/>
          <a:lstStyle/>
          <a:p>
            <a:pPr algn="ctr"/>
            <a:r>
              <a:rPr lang="sv-SE" sz="1400" dirty="0" smtClean="0">
                <a:latin typeface="+mn-lt"/>
              </a:rPr>
              <a:t>Orchestrator</a:t>
            </a:r>
            <a:endParaRPr lang="sv-SE" sz="1400" dirty="0">
              <a:latin typeface="+mn-lt"/>
            </a:endParaRPr>
          </a:p>
        </p:txBody>
      </p:sp>
      <p:sp>
        <p:nvSpPr>
          <p:cNvPr id="13" name="AutoShape 9" descr="bpct-blend2"/>
          <p:cNvSpPr>
            <a:spLocks noChangeAspect="1" noChangeArrowheads="1"/>
          </p:cNvSpPr>
          <p:nvPr/>
        </p:nvSpPr>
        <p:spPr bwMode="auto">
          <a:xfrm>
            <a:off x="3301843" y="3316225"/>
            <a:ext cx="1373502" cy="486728"/>
          </a:xfrm>
          <a:prstGeom prst="roundRect">
            <a:avLst>
              <a:gd name="adj" fmla="val 5958"/>
            </a:avLst>
          </a:prstGeom>
          <a:solidFill>
            <a:srgbClr val="FFFFFF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rIns="0" anchor="ctr"/>
          <a:lstStyle/>
          <a:p>
            <a:pPr algn="ctr"/>
            <a:r>
              <a:rPr lang="sv-SE" sz="1400" dirty="0" smtClean="0">
                <a:latin typeface="+mn-lt"/>
              </a:rPr>
              <a:t>Basecamp#1</a:t>
            </a:r>
            <a:endParaRPr lang="sv-SE" sz="1400" dirty="0">
              <a:latin typeface="+mn-lt"/>
            </a:endParaRPr>
          </a:p>
        </p:txBody>
      </p:sp>
      <p:sp>
        <p:nvSpPr>
          <p:cNvPr id="16" name="AutoShape 9" descr="bpct-blend2"/>
          <p:cNvSpPr>
            <a:spLocks noChangeAspect="1" noChangeArrowheads="1"/>
          </p:cNvSpPr>
          <p:nvPr/>
        </p:nvSpPr>
        <p:spPr bwMode="auto">
          <a:xfrm>
            <a:off x="3263104" y="4440972"/>
            <a:ext cx="1380171" cy="486728"/>
          </a:xfrm>
          <a:prstGeom prst="roundRect">
            <a:avLst>
              <a:gd name="adj" fmla="val 5958"/>
            </a:avLst>
          </a:prstGeom>
          <a:solidFill>
            <a:srgbClr val="FFFFFF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rIns="0" anchor="ctr"/>
          <a:lstStyle/>
          <a:p>
            <a:pPr algn="ctr"/>
            <a:r>
              <a:rPr lang="sv-SE" sz="1400" dirty="0" smtClean="0">
                <a:latin typeface="+mn-lt"/>
              </a:rPr>
              <a:t>Backpack</a:t>
            </a:r>
            <a:endParaRPr lang="sv-SE" sz="1400" dirty="0">
              <a:latin typeface="+mn-lt"/>
            </a:endParaRPr>
          </a:p>
        </p:txBody>
      </p:sp>
      <p:sp>
        <p:nvSpPr>
          <p:cNvPr id="21" name="AutoShape 9" descr="bpct-blend2"/>
          <p:cNvSpPr>
            <a:spLocks noChangeAspect="1" noChangeArrowheads="1"/>
          </p:cNvSpPr>
          <p:nvPr/>
        </p:nvSpPr>
        <p:spPr bwMode="auto">
          <a:xfrm>
            <a:off x="5141909" y="4440972"/>
            <a:ext cx="1380171" cy="486728"/>
          </a:xfrm>
          <a:prstGeom prst="roundRect">
            <a:avLst>
              <a:gd name="adj" fmla="val 5958"/>
            </a:avLst>
          </a:prstGeom>
          <a:solidFill>
            <a:srgbClr val="FFFFFF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rIns="0" anchor="ctr"/>
          <a:lstStyle/>
          <a:p>
            <a:pPr algn="ctr"/>
            <a:r>
              <a:rPr lang="sv-SE" sz="1400" dirty="0" smtClean="0">
                <a:latin typeface="+mn-lt"/>
              </a:rPr>
              <a:t>Backpack</a:t>
            </a:r>
            <a:endParaRPr lang="sv-SE" sz="1400" dirty="0">
              <a:latin typeface="+mn-lt"/>
            </a:endParaRPr>
          </a:p>
        </p:txBody>
      </p:sp>
      <p:sp>
        <p:nvSpPr>
          <p:cNvPr id="22" name="AutoShape 9" descr="bpct-blend2"/>
          <p:cNvSpPr>
            <a:spLocks noChangeAspect="1" noChangeArrowheads="1"/>
          </p:cNvSpPr>
          <p:nvPr/>
        </p:nvSpPr>
        <p:spPr bwMode="auto">
          <a:xfrm>
            <a:off x="6905464" y="4433352"/>
            <a:ext cx="1380171" cy="486728"/>
          </a:xfrm>
          <a:prstGeom prst="roundRect">
            <a:avLst>
              <a:gd name="adj" fmla="val 5958"/>
            </a:avLst>
          </a:prstGeom>
          <a:solidFill>
            <a:srgbClr val="FFFFFF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rIns="0" anchor="ctr"/>
          <a:lstStyle/>
          <a:p>
            <a:pPr algn="ctr"/>
            <a:r>
              <a:rPr lang="sv-SE" sz="1400" dirty="0" smtClean="0">
                <a:latin typeface="+mn-lt"/>
              </a:rPr>
              <a:t>Backpack</a:t>
            </a:r>
            <a:endParaRPr lang="sv-SE" sz="1400" dirty="0">
              <a:latin typeface="+mn-lt"/>
            </a:endParaRPr>
          </a:p>
        </p:txBody>
      </p:sp>
      <p:sp>
        <p:nvSpPr>
          <p:cNvPr id="25" name="AutoShape 9" descr="bpct-blend2"/>
          <p:cNvSpPr>
            <a:spLocks noChangeAspect="1" noChangeArrowheads="1"/>
          </p:cNvSpPr>
          <p:nvPr/>
        </p:nvSpPr>
        <p:spPr bwMode="auto">
          <a:xfrm>
            <a:off x="6940932" y="5439802"/>
            <a:ext cx="1380171" cy="486728"/>
          </a:xfrm>
          <a:prstGeom prst="roundRect">
            <a:avLst>
              <a:gd name="adj" fmla="val 5958"/>
            </a:avLst>
          </a:prstGeom>
          <a:solidFill>
            <a:srgbClr val="FFFFFF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rIns="0" anchor="ctr"/>
          <a:lstStyle/>
          <a:p>
            <a:pPr algn="ctr"/>
            <a:r>
              <a:rPr lang="sv-SE" sz="1400" dirty="0" smtClean="0">
                <a:latin typeface="+mn-lt"/>
              </a:rPr>
              <a:t>Explorer</a:t>
            </a:r>
            <a:endParaRPr lang="sv-SE" sz="1400" dirty="0">
              <a:latin typeface="+mn-lt"/>
            </a:endParaRPr>
          </a:p>
        </p:txBody>
      </p:sp>
      <p:sp>
        <p:nvSpPr>
          <p:cNvPr id="27" name="AutoShape 9" descr="bpct-blend2"/>
          <p:cNvSpPr>
            <a:spLocks noChangeAspect="1" noChangeArrowheads="1"/>
          </p:cNvSpPr>
          <p:nvPr/>
        </p:nvSpPr>
        <p:spPr bwMode="auto">
          <a:xfrm>
            <a:off x="5225729" y="5439192"/>
            <a:ext cx="1380171" cy="486728"/>
          </a:xfrm>
          <a:prstGeom prst="roundRect">
            <a:avLst>
              <a:gd name="adj" fmla="val 5958"/>
            </a:avLst>
          </a:prstGeom>
          <a:solidFill>
            <a:srgbClr val="FFFFFF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rIns="0" anchor="ctr"/>
          <a:lstStyle/>
          <a:p>
            <a:pPr algn="ctr"/>
            <a:r>
              <a:rPr lang="sv-SE" sz="1400" dirty="0" smtClean="0">
                <a:latin typeface="+mn-lt"/>
              </a:rPr>
              <a:t>Explorer</a:t>
            </a:r>
            <a:endParaRPr lang="sv-SE" sz="1400" dirty="0">
              <a:latin typeface="+mn-lt"/>
            </a:endParaRPr>
          </a:p>
        </p:txBody>
      </p:sp>
      <p:sp>
        <p:nvSpPr>
          <p:cNvPr id="28" name="AutoShape 9" descr="bpct-blend2"/>
          <p:cNvSpPr>
            <a:spLocks noChangeAspect="1" noChangeArrowheads="1"/>
          </p:cNvSpPr>
          <p:nvPr/>
        </p:nvSpPr>
        <p:spPr bwMode="auto">
          <a:xfrm>
            <a:off x="3307873" y="5445897"/>
            <a:ext cx="1380171" cy="486728"/>
          </a:xfrm>
          <a:prstGeom prst="roundRect">
            <a:avLst>
              <a:gd name="adj" fmla="val 5958"/>
            </a:avLst>
          </a:prstGeom>
          <a:solidFill>
            <a:srgbClr val="FFFFFF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rIns="0" anchor="ctr"/>
          <a:lstStyle/>
          <a:p>
            <a:pPr algn="ctr"/>
            <a:r>
              <a:rPr lang="sv-SE" sz="1400" dirty="0" smtClean="0">
                <a:latin typeface="+mn-lt"/>
              </a:rPr>
              <a:t>Explorer</a:t>
            </a:r>
            <a:endParaRPr lang="sv-SE" sz="1400" dirty="0">
              <a:latin typeface="+mn-lt"/>
            </a:endParaRPr>
          </a:p>
        </p:txBody>
      </p:sp>
      <p:sp>
        <p:nvSpPr>
          <p:cNvPr id="29" name="Freeform 3"/>
          <p:cNvSpPr>
            <a:spLocks noChangeAspect="1" noEditPoints="1"/>
          </p:cNvSpPr>
          <p:nvPr/>
        </p:nvSpPr>
        <p:spPr bwMode="auto">
          <a:xfrm>
            <a:off x="3333784" y="321651"/>
            <a:ext cx="360501" cy="563880"/>
          </a:xfrm>
          <a:custGeom>
            <a:avLst/>
            <a:gdLst>
              <a:gd name="T0" fmla="*/ 2147483647 w 208"/>
              <a:gd name="T1" fmla="*/ 2147483647 h 325"/>
              <a:gd name="T2" fmla="*/ 2147483647 w 208"/>
              <a:gd name="T3" fmla="*/ 2147483647 h 325"/>
              <a:gd name="T4" fmla="*/ 2147483647 w 208"/>
              <a:gd name="T5" fmla="*/ 2147483647 h 325"/>
              <a:gd name="T6" fmla="*/ 2147483647 w 208"/>
              <a:gd name="T7" fmla="*/ 2147483647 h 325"/>
              <a:gd name="T8" fmla="*/ 2147483647 w 208"/>
              <a:gd name="T9" fmla="*/ 2147483647 h 325"/>
              <a:gd name="T10" fmla="*/ 2147483647 w 208"/>
              <a:gd name="T11" fmla="*/ 2147483647 h 325"/>
              <a:gd name="T12" fmla="*/ 2147483647 w 208"/>
              <a:gd name="T13" fmla="*/ 2147483647 h 325"/>
              <a:gd name="T14" fmla="*/ 2147483647 w 208"/>
              <a:gd name="T15" fmla="*/ 2147483647 h 325"/>
              <a:gd name="T16" fmla="*/ 2147483647 w 208"/>
              <a:gd name="T17" fmla="*/ 2147483647 h 325"/>
              <a:gd name="T18" fmla="*/ 2147483647 w 208"/>
              <a:gd name="T19" fmla="*/ 2147483647 h 325"/>
              <a:gd name="T20" fmla="*/ 2147483647 w 208"/>
              <a:gd name="T21" fmla="*/ 2147483647 h 325"/>
              <a:gd name="T22" fmla="*/ 2147483647 w 208"/>
              <a:gd name="T23" fmla="*/ 2147483647 h 325"/>
              <a:gd name="T24" fmla="*/ 2147483647 w 208"/>
              <a:gd name="T25" fmla="*/ 0 h 325"/>
              <a:gd name="T26" fmla="*/ 2147483647 w 208"/>
              <a:gd name="T27" fmla="*/ 2147483647 h 325"/>
              <a:gd name="T28" fmla="*/ 2147483647 w 208"/>
              <a:gd name="T29" fmla="*/ 2147483647 h 325"/>
              <a:gd name="T30" fmla="*/ 0 w 208"/>
              <a:gd name="T31" fmla="*/ 2147483647 h 325"/>
              <a:gd name="T32" fmla="*/ 0 w 208"/>
              <a:gd name="T33" fmla="*/ 2147483647 h 325"/>
              <a:gd name="T34" fmla="*/ 2147483647 w 208"/>
              <a:gd name="T35" fmla="*/ 2147483647 h 325"/>
              <a:gd name="T36" fmla="*/ 2147483647 w 208"/>
              <a:gd name="T37" fmla="*/ 2147483647 h 325"/>
              <a:gd name="T38" fmla="*/ 2147483647 w 208"/>
              <a:gd name="T39" fmla="*/ 2147483647 h 325"/>
              <a:gd name="T40" fmla="*/ 2147483647 w 208"/>
              <a:gd name="T41" fmla="*/ 2147483647 h 325"/>
              <a:gd name="T42" fmla="*/ 2147483647 w 208"/>
              <a:gd name="T43" fmla="*/ 2147483647 h 325"/>
              <a:gd name="T44" fmla="*/ 2147483647 w 208"/>
              <a:gd name="T45" fmla="*/ 2147483647 h 325"/>
              <a:gd name="T46" fmla="*/ 2147483647 w 208"/>
              <a:gd name="T47" fmla="*/ 2147483647 h 325"/>
              <a:gd name="T48" fmla="*/ 2147483647 w 208"/>
              <a:gd name="T49" fmla="*/ 2147483647 h 325"/>
              <a:gd name="T50" fmla="*/ 2147483647 w 208"/>
              <a:gd name="T51" fmla="*/ 2147483647 h 325"/>
              <a:gd name="T52" fmla="*/ 2147483647 w 208"/>
              <a:gd name="T53" fmla="*/ 2147483647 h 325"/>
              <a:gd name="T54" fmla="*/ 2147483647 w 208"/>
              <a:gd name="T55" fmla="*/ 2147483647 h 325"/>
              <a:gd name="T56" fmla="*/ 2147483647 w 208"/>
              <a:gd name="T57" fmla="*/ 2147483647 h 325"/>
              <a:gd name="T58" fmla="*/ 2147483647 w 208"/>
              <a:gd name="T59" fmla="*/ 2147483647 h 325"/>
              <a:gd name="T60" fmla="*/ 2147483647 w 208"/>
              <a:gd name="T61" fmla="*/ 2147483647 h 325"/>
              <a:gd name="T62" fmla="*/ 2147483647 w 208"/>
              <a:gd name="T63" fmla="*/ 2147483647 h 325"/>
              <a:gd name="T64" fmla="*/ 2147483647 w 208"/>
              <a:gd name="T65" fmla="*/ 2147483647 h 325"/>
              <a:gd name="T66" fmla="*/ 2147483647 w 208"/>
              <a:gd name="T67" fmla="*/ 2147483647 h 325"/>
              <a:gd name="T68" fmla="*/ 2147483647 w 208"/>
              <a:gd name="T69" fmla="*/ 2147483647 h 325"/>
              <a:gd name="T70" fmla="*/ 2147483647 w 208"/>
              <a:gd name="T71" fmla="*/ 2147483647 h 325"/>
              <a:gd name="T72" fmla="*/ 2147483647 w 208"/>
              <a:gd name="T73" fmla="*/ 2147483647 h 325"/>
              <a:gd name="T74" fmla="*/ 2147483647 w 208"/>
              <a:gd name="T75" fmla="*/ 2147483647 h 325"/>
              <a:gd name="T76" fmla="*/ 2147483647 w 208"/>
              <a:gd name="T77" fmla="*/ 2147483647 h 325"/>
              <a:gd name="T78" fmla="*/ 2147483647 w 208"/>
              <a:gd name="T79" fmla="*/ 2147483647 h 325"/>
              <a:gd name="T80" fmla="*/ 2147483647 w 208"/>
              <a:gd name="T81" fmla="*/ 2147483647 h 325"/>
              <a:gd name="T82" fmla="*/ 2147483647 w 208"/>
              <a:gd name="T83" fmla="*/ 2147483647 h 32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08" h="325">
                <a:moveTo>
                  <a:pt x="162" y="146"/>
                </a:moveTo>
                <a:cubicBezTo>
                  <a:pt x="179" y="131"/>
                  <a:pt x="189" y="109"/>
                  <a:pt x="189" y="85"/>
                </a:cubicBezTo>
                <a:cubicBezTo>
                  <a:pt x="189" y="68"/>
                  <a:pt x="184" y="52"/>
                  <a:pt x="175" y="39"/>
                </a:cubicBezTo>
                <a:cubicBezTo>
                  <a:pt x="173" y="35"/>
                  <a:pt x="168" y="34"/>
                  <a:pt x="164" y="36"/>
                </a:cubicBezTo>
                <a:cubicBezTo>
                  <a:pt x="160" y="39"/>
                  <a:pt x="159" y="44"/>
                  <a:pt x="162" y="47"/>
                </a:cubicBezTo>
                <a:cubicBezTo>
                  <a:pt x="169" y="58"/>
                  <a:pt x="173" y="71"/>
                  <a:pt x="173" y="85"/>
                </a:cubicBezTo>
                <a:cubicBezTo>
                  <a:pt x="173" y="123"/>
                  <a:pt x="142" y="154"/>
                  <a:pt x="104" y="154"/>
                </a:cubicBezTo>
                <a:cubicBezTo>
                  <a:pt x="66" y="154"/>
                  <a:pt x="35" y="123"/>
                  <a:pt x="35" y="85"/>
                </a:cubicBezTo>
                <a:cubicBezTo>
                  <a:pt x="35" y="47"/>
                  <a:pt x="66" y="16"/>
                  <a:pt x="104" y="16"/>
                </a:cubicBezTo>
                <a:cubicBezTo>
                  <a:pt x="118" y="16"/>
                  <a:pt x="131" y="20"/>
                  <a:pt x="142" y="27"/>
                </a:cubicBezTo>
                <a:cubicBezTo>
                  <a:pt x="145" y="30"/>
                  <a:pt x="150" y="29"/>
                  <a:pt x="153" y="25"/>
                </a:cubicBezTo>
                <a:cubicBezTo>
                  <a:pt x="155" y="21"/>
                  <a:pt x="154" y="16"/>
                  <a:pt x="150" y="14"/>
                </a:cubicBezTo>
                <a:cubicBezTo>
                  <a:pt x="137" y="5"/>
                  <a:pt x="121" y="0"/>
                  <a:pt x="104" y="0"/>
                </a:cubicBezTo>
                <a:cubicBezTo>
                  <a:pt x="57" y="0"/>
                  <a:pt x="19" y="38"/>
                  <a:pt x="19" y="85"/>
                </a:cubicBezTo>
                <a:cubicBezTo>
                  <a:pt x="19" y="109"/>
                  <a:pt x="30" y="131"/>
                  <a:pt x="46" y="146"/>
                </a:cubicBezTo>
                <a:cubicBezTo>
                  <a:pt x="25" y="159"/>
                  <a:pt x="0" y="181"/>
                  <a:pt x="0" y="220"/>
                </a:cubicBezTo>
                <a:cubicBezTo>
                  <a:pt x="0" y="304"/>
                  <a:pt x="0" y="304"/>
                  <a:pt x="0" y="304"/>
                </a:cubicBezTo>
                <a:cubicBezTo>
                  <a:pt x="0" y="313"/>
                  <a:pt x="6" y="325"/>
                  <a:pt x="21" y="325"/>
                </a:cubicBezTo>
                <a:cubicBezTo>
                  <a:pt x="187" y="325"/>
                  <a:pt x="187" y="325"/>
                  <a:pt x="187" y="325"/>
                </a:cubicBezTo>
                <a:cubicBezTo>
                  <a:pt x="196" y="325"/>
                  <a:pt x="208" y="320"/>
                  <a:pt x="208" y="304"/>
                </a:cubicBezTo>
                <a:cubicBezTo>
                  <a:pt x="208" y="220"/>
                  <a:pt x="208" y="220"/>
                  <a:pt x="208" y="220"/>
                </a:cubicBezTo>
                <a:cubicBezTo>
                  <a:pt x="208" y="181"/>
                  <a:pt x="183" y="159"/>
                  <a:pt x="162" y="146"/>
                </a:cubicBezTo>
                <a:close/>
                <a:moveTo>
                  <a:pt x="192" y="304"/>
                </a:moveTo>
                <a:cubicBezTo>
                  <a:pt x="192" y="306"/>
                  <a:pt x="192" y="309"/>
                  <a:pt x="187" y="309"/>
                </a:cubicBezTo>
                <a:cubicBezTo>
                  <a:pt x="174" y="309"/>
                  <a:pt x="174" y="309"/>
                  <a:pt x="174" y="309"/>
                </a:cubicBezTo>
                <a:cubicBezTo>
                  <a:pt x="174" y="212"/>
                  <a:pt x="174" y="212"/>
                  <a:pt x="174" y="212"/>
                </a:cubicBezTo>
                <a:cubicBezTo>
                  <a:pt x="174" y="208"/>
                  <a:pt x="170" y="204"/>
                  <a:pt x="166" y="204"/>
                </a:cubicBezTo>
                <a:cubicBezTo>
                  <a:pt x="161" y="204"/>
                  <a:pt x="158" y="208"/>
                  <a:pt x="158" y="212"/>
                </a:cubicBezTo>
                <a:cubicBezTo>
                  <a:pt x="158" y="309"/>
                  <a:pt x="158" y="309"/>
                  <a:pt x="158" y="309"/>
                </a:cubicBezTo>
                <a:cubicBezTo>
                  <a:pt x="51" y="309"/>
                  <a:pt x="51" y="309"/>
                  <a:pt x="51" y="309"/>
                </a:cubicBezTo>
                <a:cubicBezTo>
                  <a:pt x="51" y="212"/>
                  <a:pt x="51" y="212"/>
                  <a:pt x="51" y="212"/>
                </a:cubicBezTo>
                <a:cubicBezTo>
                  <a:pt x="51" y="208"/>
                  <a:pt x="47" y="204"/>
                  <a:pt x="43" y="204"/>
                </a:cubicBezTo>
                <a:cubicBezTo>
                  <a:pt x="38" y="204"/>
                  <a:pt x="35" y="208"/>
                  <a:pt x="35" y="212"/>
                </a:cubicBezTo>
                <a:cubicBezTo>
                  <a:pt x="35" y="309"/>
                  <a:pt x="35" y="309"/>
                  <a:pt x="35" y="309"/>
                </a:cubicBezTo>
                <a:cubicBezTo>
                  <a:pt x="21" y="309"/>
                  <a:pt x="21" y="309"/>
                  <a:pt x="21" y="309"/>
                </a:cubicBezTo>
                <a:cubicBezTo>
                  <a:pt x="20" y="309"/>
                  <a:pt x="16" y="309"/>
                  <a:pt x="16" y="304"/>
                </a:cubicBezTo>
                <a:cubicBezTo>
                  <a:pt x="16" y="220"/>
                  <a:pt x="16" y="220"/>
                  <a:pt x="16" y="220"/>
                </a:cubicBezTo>
                <a:cubicBezTo>
                  <a:pt x="16" y="186"/>
                  <a:pt x="42" y="166"/>
                  <a:pt x="60" y="157"/>
                </a:cubicBezTo>
                <a:cubicBezTo>
                  <a:pt x="73" y="165"/>
                  <a:pt x="88" y="170"/>
                  <a:pt x="104" y="170"/>
                </a:cubicBezTo>
                <a:cubicBezTo>
                  <a:pt x="120" y="170"/>
                  <a:pt x="136" y="165"/>
                  <a:pt x="148" y="157"/>
                </a:cubicBezTo>
                <a:cubicBezTo>
                  <a:pt x="166" y="166"/>
                  <a:pt x="192" y="186"/>
                  <a:pt x="192" y="220"/>
                </a:cubicBezTo>
                <a:lnTo>
                  <a:pt x="192" y="304"/>
                </a:lnTo>
                <a:close/>
              </a:path>
            </a:pathLst>
          </a:custGeom>
          <a:solidFill>
            <a:srgbClr val="433D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42985" y="2376488"/>
            <a:ext cx="10999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n-lt"/>
              </a:rPr>
              <a:t>1…m  instances</a:t>
            </a:r>
            <a:endParaRPr lang="en-US" sz="1000" dirty="0">
              <a:latin typeface="+mn-lt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3935254" y="2612537"/>
            <a:ext cx="126512" cy="6683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4" name="Straight Arrow Connector 1023"/>
          <p:cNvCxnSpPr/>
          <p:nvPr/>
        </p:nvCxnSpPr>
        <p:spPr bwMode="auto">
          <a:xfrm>
            <a:off x="4049554" y="2619852"/>
            <a:ext cx="1563014" cy="6610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0" name="Straight Arrow Connector 1029"/>
          <p:cNvCxnSpPr/>
          <p:nvPr/>
        </p:nvCxnSpPr>
        <p:spPr bwMode="auto">
          <a:xfrm>
            <a:off x="4069079" y="2619852"/>
            <a:ext cx="3379644" cy="6038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901139" y="2998273"/>
            <a:ext cx="115127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+mn-lt"/>
              </a:rPr>
              <a:t>1…n   instances</a:t>
            </a:r>
            <a:endParaRPr lang="en-US" sz="1050" dirty="0">
              <a:latin typeface="+mn-lt"/>
            </a:endParaRPr>
          </a:p>
        </p:txBody>
      </p:sp>
      <p:cxnSp>
        <p:nvCxnSpPr>
          <p:cNvPr id="1045" name="Straight Arrow Connector 1044"/>
          <p:cNvCxnSpPr>
            <a:stCxn id="16" idx="2"/>
          </p:cNvCxnSpPr>
          <p:nvPr/>
        </p:nvCxnSpPr>
        <p:spPr bwMode="auto">
          <a:xfrm flipH="1">
            <a:off x="3917472" y="4927700"/>
            <a:ext cx="35718" cy="4962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7" name="Straight Arrow Connector 1046"/>
          <p:cNvCxnSpPr>
            <a:stCxn id="21" idx="2"/>
            <a:endCxn id="27" idx="0"/>
          </p:cNvCxnSpPr>
          <p:nvPr/>
        </p:nvCxnSpPr>
        <p:spPr bwMode="auto">
          <a:xfrm>
            <a:off x="5831995" y="4927700"/>
            <a:ext cx="83820" cy="5114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9" name="Straight Arrow Connector 1048"/>
          <p:cNvCxnSpPr>
            <a:stCxn id="22" idx="2"/>
            <a:endCxn id="25" idx="0"/>
          </p:cNvCxnSpPr>
          <p:nvPr/>
        </p:nvCxnSpPr>
        <p:spPr bwMode="auto">
          <a:xfrm>
            <a:off x="7595550" y="4920080"/>
            <a:ext cx="35468" cy="5197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7647161" y="4920325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+mn-lt"/>
              </a:rPr>
              <a:t>1</a:t>
            </a:r>
            <a:endParaRPr lang="en-US" sz="800" dirty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602661" y="5191571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+mn-lt"/>
              </a:rPr>
              <a:t>1</a:t>
            </a:r>
            <a:endParaRPr lang="en-US" sz="800" dirty="0"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944748" y="4884346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+mn-lt"/>
              </a:rPr>
              <a:t>1</a:t>
            </a:r>
            <a:endParaRPr lang="en-US" sz="800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92933" y="5182136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+mn-lt"/>
              </a:rPr>
              <a:t>1</a:t>
            </a:r>
            <a:endParaRPr lang="en-US" sz="800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875872" y="4892271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+mn-lt"/>
              </a:rPr>
              <a:t>1</a:t>
            </a:r>
            <a:endParaRPr lang="en-US" sz="800" dirty="0"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846002" y="5182746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+mn-lt"/>
              </a:rPr>
              <a:t>1</a:t>
            </a:r>
            <a:endParaRPr lang="en-US" sz="800" dirty="0">
              <a:latin typeface="+mn-lt"/>
            </a:endParaRPr>
          </a:p>
        </p:txBody>
      </p:sp>
      <p:sp>
        <p:nvSpPr>
          <p:cNvPr id="65" name="Freeform 3"/>
          <p:cNvSpPr>
            <a:spLocks noChangeAspect="1" noEditPoints="1"/>
          </p:cNvSpPr>
          <p:nvPr/>
        </p:nvSpPr>
        <p:spPr bwMode="auto">
          <a:xfrm>
            <a:off x="1918390" y="4321020"/>
            <a:ext cx="562704" cy="663186"/>
          </a:xfrm>
          <a:custGeom>
            <a:avLst/>
            <a:gdLst>
              <a:gd name="T0" fmla="*/ 2147483647 w 296"/>
              <a:gd name="T1" fmla="*/ 2147483647 h 349"/>
              <a:gd name="T2" fmla="*/ 2147483647 w 296"/>
              <a:gd name="T3" fmla="*/ 2147483647 h 349"/>
              <a:gd name="T4" fmla="*/ 2147483647 w 296"/>
              <a:gd name="T5" fmla="*/ 2147483647 h 349"/>
              <a:gd name="T6" fmla="*/ 2147483647 w 296"/>
              <a:gd name="T7" fmla="*/ 0 h 349"/>
              <a:gd name="T8" fmla="*/ 0 w 296"/>
              <a:gd name="T9" fmla="*/ 2147483647 h 349"/>
              <a:gd name="T10" fmla="*/ 0 w 296"/>
              <a:gd name="T11" fmla="*/ 2147483647 h 349"/>
              <a:gd name="T12" fmla="*/ 0 w 296"/>
              <a:gd name="T13" fmla="*/ 2147483647 h 349"/>
              <a:gd name="T14" fmla="*/ 0 w 296"/>
              <a:gd name="T15" fmla="*/ 2147483647 h 349"/>
              <a:gd name="T16" fmla="*/ 2147483647 w 296"/>
              <a:gd name="T17" fmla="*/ 2147483647 h 349"/>
              <a:gd name="T18" fmla="*/ 2147483647 w 296"/>
              <a:gd name="T19" fmla="*/ 2147483647 h 349"/>
              <a:gd name="T20" fmla="*/ 2147483647 w 296"/>
              <a:gd name="T21" fmla="*/ 2147483647 h 349"/>
              <a:gd name="T22" fmla="*/ 2147483647 w 296"/>
              <a:gd name="T23" fmla="*/ 2147483647 h 349"/>
              <a:gd name="T24" fmla="*/ 2147483647 w 296"/>
              <a:gd name="T25" fmla="*/ 2147483647 h 349"/>
              <a:gd name="T26" fmla="*/ 2147483647 w 296"/>
              <a:gd name="T27" fmla="*/ 2147483647 h 349"/>
              <a:gd name="T28" fmla="*/ 2147483647 w 296"/>
              <a:gd name="T29" fmla="*/ 2147483647 h 349"/>
              <a:gd name="T30" fmla="*/ 2147483647 w 296"/>
              <a:gd name="T31" fmla="*/ 2147483647 h 349"/>
              <a:gd name="T32" fmla="*/ 2147483647 w 296"/>
              <a:gd name="T33" fmla="*/ 2147483647 h 349"/>
              <a:gd name="T34" fmla="*/ 2147483647 w 296"/>
              <a:gd name="T35" fmla="*/ 2147483647 h 349"/>
              <a:gd name="T36" fmla="*/ 2147483647 w 296"/>
              <a:gd name="T37" fmla="*/ 2147483647 h 349"/>
              <a:gd name="T38" fmla="*/ 2147483647 w 296"/>
              <a:gd name="T39" fmla="*/ 2147483647 h 349"/>
              <a:gd name="T40" fmla="*/ 2147483647 w 296"/>
              <a:gd name="T41" fmla="*/ 2147483647 h 349"/>
              <a:gd name="T42" fmla="*/ 2147483647 w 296"/>
              <a:gd name="T43" fmla="*/ 2147483647 h 349"/>
              <a:gd name="T44" fmla="*/ 2147483647 w 296"/>
              <a:gd name="T45" fmla="*/ 2147483647 h 349"/>
              <a:gd name="T46" fmla="*/ 2147483647 w 296"/>
              <a:gd name="T47" fmla="*/ 2147483647 h 349"/>
              <a:gd name="T48" fmla="*/ 2147483647 w 296"/>
              <a:gd name="T49" fmla="*/ 2147483647 h 349"/>
              <a:gd name="T50" fmla="*/ 2147483647 w 296"/>
              <a:gd name="T51" fmla="*/ 2147483647 h 34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96" h="349">
                <a:moveTo>
                  <a:pt x="288" y="106"/>
                </a:moveTo>
                <a:cubicBezTo>
                  <a:pt x="293" y="106"/>
                  <a:pt x="296" y="103"/>
                  <a:pt x="296" y="98"/>
                </a:cubicBezTo>
                <a:cubicBezTo>
                  <a:pt x="296" y="53"/>
                  <a:pt x="296" y="53"/>
                  <a:pt x="296" y="53"/>
                </a:cubicBezTo>
                <a:cubicBezTo>
                  <a:pt x="296" y="18"/>
                  <a:pt x="248" y="0"/>
                  <a:pt x="148" y="0"/>
                </a:cubicBezTo>
                <a:cubicBezTo>
                  <a:pt x="48" y="0"/>
                  <a:pt x="0" y="18"/>
                  <a:pt x="0" y="53"/>
                </a:cubicBezTo>
                <a:cubicBezTo>
                  <a:pt x="0" y="54"/>
                  <a:pt x="0" y="55"/>
                  <a:pt x="0" y="55"/>
                </a:cubicBezTo>
                <a:cubicBezTo>
                  <a:pt x="0" y="55"/>
                  <a:pt x="0" y="56"/>
                  <a:pt x="0" y="56"/>
                </a:cubicBezTo>
                <a:cubicBezTo>
                  <a:pt x="0" y="286"/>
                  <a:pt x="0" y="286"/>
                  <a:pt x="0" y="286"/>
                </a:cubicBezTo>
                <a:cubicBezTo>
                  <a:pt x="0" y="327"/>
                  <a:pt x="50" y="349"/>
                  <a:pt x="148" y="349"/>
                </a:cubicBezTo>
                <a:cubicBezTo>
                  <a:pt x="242" y="349"/>
                  <a:pt x="296" y="326"/>
                  <a:pt x="296" y="286"/>
                </a:cubicBezTo>
                <a:cubicBezTo>
                  <a:pt x="296" y="130"/>
                  <a:pt x="296" y="130"/>
                  <a:pt x="296" y="130"/>
                </a:cubicBezTo>
                <a:cubicBezTo>
                  <a:pt x="296" y="126"/>
                  <a:pt x="293" y="122"/>
                  <a:pt x="288" y="122"/>
                </a:cubicBezTo>
                <a:cubicBezTo>
                  <a:pt x="284" y="122"/>
                  <a:pt x="280" y="126"/>
                  <a:pt x="280" y="130"/>
                </a:cubicBezTo>
                <a:cubicBezTo>
                  <a:pt x="280" y="286"/>
                  <a:pt x="280" y="286"/>
                  <a:pt x="280" y="286"/>
                </a:cubicBezTo>
                <a:cubicBezTo>
                  <a:pt x="280" y="315"/>
                  <a:pt x="230" y="333"/>
                  <a:pt x="148" y="333"/>
                </a:cubicBezTo>
                <a:cubicBezTo>
                  <a:pt x="88" y="333"/>
                  <a:pt x="16" y="325"/>
                  <a:pt x="16" y="286"/>
                </a:cubicBezTo>
                <a:cubicBezTo>
                  <a:pt x="16" y="83"/>
                  <a:pt x="16" y="83"/>
                  <a:pt x="16" y="83"/>
                </a:cubicBezTo>
                <a:cubicBezTo>
                  <a:pt x="37" y="99"/>
                  <a:pt x="81" y="106"/>
                  <a:pt x="148" y="106"/>
                </a:cubicBezTo>
                <a:cubicBezTo>
                  <a:pt x="215" y="106"/>
                  <a:pt x="259" y="99"/>
                  <a:pt x="280" y="83"/>
                </a:cubicBezTo>
                <a:cubicBezTo>
                  <a:pt x="280" y="98"/>
                  <a:pt x="280" y="98"/>
                  <a:pt x="280" y="98"/>
                </a:cubicBezTo>
                <a:cubicBezTo>
                  <a:pt x="280" y="103"/>
                  <a:pt x="284" y="106"/>
                  <a:pt x="288" y="106"/>
                </a:cubicBezTo>
                <a:close/>
                <a:moveTo>
                  <a:pt x="148" y="90"/>
                </a:moveTo>
                <a:cubicBezTo>
                  <a:pt x="63" y="90"/>
                  <a:pt x="16" y="77"/>
                  <a:pt x="16" y="53"/>
                </a:cubicBezTo>
                <a:cubicBezTo>
                  <a:pt x="16" y="30"/>
                  <a:pt x="63" y="16"/>
                  <a:pt x="148" y="16"/>
                </a:cubicBezTo>
                <a:cubicBezTo>
                  <a:pt x="232" y="16"/>
                  <a:pt x="280" y="30"/>
                  <a:pt x="280" y="53"/>
                </a:cubicBezTo>
                <a:cubicBezTo>
                  <a:pt x="280" y="77"/>
                  <a:pt x="233" y="90"/>
                  <a:pt x="148" y="90"/>
                </a:cubicBezTo>
                <a:close/>
              </a:path>
            </a:pathLst>
          </a:custGeom>
          <a:solidFill>
            <a:srgbClr val="433D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>
              <a:latin typeface="+mn-lt"/>
            </a:endParaRPr>
          </a:p>
        </p:txBody>
      </p:sp>
      <p:sp>
        <p:nvSpPr>
          <p:cNvPr id="66" name="AutoShape 9" descr="bpct-blend2"/>
          <p:cNvSpPr>
            <a:spLocks noChangeAspect="1" noChangeArrowheads="1"/>
          </p:cNvSpPr>
          <p:nvPr/>
        </p:nvSpPr>
        <p:spPr bwMode="auto">
          <a:xfrm>
            <a:off x="3338751" y="1249680"/>
            <a:ext cx="1380171" cy="486728"/>
          </a:xfrm>
          <a:prstGeom prst="roundRect">
            <a:avLst>
              <a:gd name="adj" fmla="val 5958"/>
            </a:avLst>
          </a:prstGeom>
          <a:solidFill>
            <a:srgbClr val="D1D2D4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rIns="0" anchor="ctr"/>
          <a:lstStyle/>
          <a:p>
            <a:pPr algn="ctr"/>
            <a:r>
              <a:rPr lang="sv-SE" sz="1400" dirty="0" smtClean="0">
                <a:latin typeface="+mn-lt"/>
              </a:rPr>
              <a:t>Abstraction API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739640" y="1278642"/>
            <a:ext cx="1047082" cy="515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+mn-lt"/>
              </a:rPr>
              <a:t>Start, stop, </a:t>
            </a:r>
          </a:p>
          <a:p>
            <a:r>
              <a:rPr lang="en-US" sz="1100" dirty="0" err="1" smtClean="0">
                <a:latin typeface="+mn-lt"/>
              </a:rPr>
              <a:t>eval</a:t>
            </a:r>
            <a:r>
              <a:rPr lang="en-US" sz="1100" dirty="0" smtClean="0">
                <a:latin typeface="+mn-lt"/>
              </a:rPr>
              <a:t> functions</a:t>
            </a:r>
            <a:endParaRPr lang="en-US" sz="1100" dirty="0">
              <a:latin typeface="+mn-lt"/>
            </a:endParaRPr>
          </a:p>
        </p:txBody>
      </p:sp>
      <p:cxnSp>
        <p:nvCxnSpPr>
          <p:cNvPr id="1051" name="Straight Connector 1050"/>
          <p:cNvCxnSpPr/>
          <p:nvPr/>
        </p:nvCxnSpPr>
        <p:spPr bwMode="auto">
          <a:xfrm flipV="1">
            <a:off x="182766" y="1912620"/>
            <a:ext cx="8850645" cy="5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52" name="Down Arrow 1051"/>
          <p:cNvSpPr/>
          <p:nvPr/>
        </p:nvSpPr>
        <p:spPr bwMode="auto">
          <a:xfrm>
            <a:off x="3881914" y="1782128"/>
            <a:ext cx="269409" cy="320516"/>
          </a:xfrm>
          <a:prstGeom prst="downArrow">
            <a:avLst/>
          </a:prstGeom>
          <a:solidFill>
            <a:srgbClr val="5B659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864745" y="4628883"/>
            <a:ext cx="6335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>
                <a:latin typeface="+mn-lt"/>
              </a:rPr>
              <a:t>webDAV</a:t>
            </a:r>
            <a:endParaRPr lang="en-US" sz="900" dirty="0">
              <a:latin typeface="+mn-lt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 flipV="1">
            <a:off x="2516089" y="4765866"/>
            <a:ext cx="881480" cy="8351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0" name="Curved Right Arrow 49"/>
          <p:cNvSpPr/>
          <p:nvPr/>
        </p:nvSpPr>
        <p:spPr bwMode="auto">
          <a:xfrm>
            <a:off x="2003530" y="594640"/>
            <a:ext cx="1155518" cy="1986317"/>
          </a:xfrm>
          <a:prstGeom prst="curvedRightArrow">
            <a:avLst/>
          </a:prstGeom>
          <a:solidFill>
            <a:srgbClr val="5B659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9" name="Down Arrow 98"/>
          <p:cNvSpPr/>
          <p:nvPr/>
        </p:nvSpPr>
        <p:spPr bwMode="auto">
          <a:xfrm>
            <a:off x="3379329" y="912334"/>
            <a:ext cx="269409" cy="320516"/>
          </a:xfrm>
          <a:prstGeom prst="downArrow">
            <a:avLst/>
          </a:prstGeom>
          <a:solidFill>
            <a:srgbClr val="5B659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 flipH="1">
            <a:off x="773317" y="3668820"/>
            <a:ext cx="616673" cy="1707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290093" y="3639473"/>
            <a:ext cx="48282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n-lt"/>
              </a:rPr>
              <a:t>Heat</a:t>
            </a:r>
          </a:p>
          <a:p>
            <a:r>
              <a:rPr lang="en-US" sz="1000" dirty="0">
                <a:latin typeface="+mn-lt"/>
              </a:rPr>
              <a:t>N</a:t>
            </a:r>
            <a:r>
              <a:rPr lang="en-US" sz="1000" dirty="0" smtClean="0">
                <a:latin typeface="+mn-lt"/>
              </a:rPr>
              <a:t>ova</a:t>
            </a:r>
            <a:endParaRPr lang="en-US" sz="1000" dirty="0">
              <a:latin typeface="+mn-lt"/>
            </a:endParaRPr>
          </a:p>
        </p:txBody>
      </p:sp>
      <p:sp>
        <p:nvSpPr>
          <p:cNvPr id="103" name="Freeform 3"/>
          <p:cNvSpPr>
            <a:spLocks noChangeAspect="1"/>
          </p:cNvSpPr>
          <p:nvPr/>
        </p:nvSpPr>
        <p:spPr bwMode="auto">
          <a:xfrm>
            <a:off x="3749848" y="285836"/>
            <a:ext cx="770917" cy="490341"/>
          </a:xfrm>
          <a:custGeom>
            <a:avLst/>
            <a:gdLst>
              <a:gd name="T0" fmla="*/ 2147483647 w 393"/>
              <a:gd name="T1" fmla="*/ 2147483647 h 324"/>
              <a:gd name="T2" fmla="*/ 2147483647 w 393"/>
              <a:gd name="T3" fmla="*/ 2147483647 h 324"/>
              <a:gd name="T4" fmla="*/ 2147483647 w 393"/>
              <a:gd name="T5" fmla="*/ 2147483647 h 324"/>
              <a:gd name="T6" fmla="*/ 2147483647 w 393"/>
              <a:gd name="T7" fmla="*/ 2147483647 h 324"/>
              <a:gd name="T8" fmla="*/ 2147483647 w 393"/>
              <a:gd name="T9" fmla="*/ 2147483647 h 324"/>
              <a:gd name="T10" fmla="*/ 2147483647 w 393"/>
              <a:gd name="T11" fmla="*/ 2147483647 h 324"/>
              <a:gd name="T12" fmla="*/ 2147483647 w 393"/>
              <a:gd name="T13" fmla="*/ 2147483647 h 324"/>
              <a:gd name="T14" fmla="*/ 2147483647 w 393"/>
              <a:gd name="T15" fmla="*/ 2147483647 h 324"/>
              <a:gd name="T16" fmla="*/ 2147483647 w 393"/>
              <a:gd name="T17" fmla="*/ 2147483647 h 324"/>
              <a:gd name="T18" fmla="*/ 2147483647 w 393"/>
              <a:gd name="T19" fmla="*/ 2147483647 h 324"/>
              <a:gd name="T20" fmla="*/ 2147483647 w 393"/>
              <a:gd name="T21" fmla="*/ 2147483647 h 324"/>
              <a:gd name="T22" fmla="*/ 2147483647 w 393"/>
              <a:gd name="T23" fmla="*/ 2147483647 h 324"/>
              <a:gd name="T24" fmla="*/ 2147483647 w 393"/>
              <a:gd name="T25" fmla="*/ 2147483647 h 324"/>
              <a:gd name="T26" fmla="*/ 2147483647 w 393"/>
              <a:gd name="T27" fmla="*/ 2147483647 h 324"/>
              <a:gd name="T28" fmla="*/ 2147483647 w 393"/>
              <a:gd name="T29" fmla="*/ 2147483647 h 324"/>
              <a:gd name="T30" fmla="*/ 2147483647 w 393"/>
              <a:gd name="T31" fmla="*/ 2147483647 h 324"/>
              <a:gd name="T32" fmla="*/ 2147483647 w 393"/>
              <a:gd name="T33" fmla="*/ 2147483647 h 324"/>
              <a:gd name="T34" fmla="*/ 2147483647 w 393"/>
              <a:gd name="T35" fmla="*/ 2147483647 h 324"/>
              <a:gd name="T36" fmla="*/ 2147483647 w 393"/>
              <a:gd name="T37" fmla="*/ 2147483647 h 324"/>
              <a:gd name="T38" fmla="*/ 2147483647 w 393"/>
              <a:gd name="T39" fmla="*/ 2147483647 h 324"/>
              <a:gd name="T40" fmla="*/ 2147483647 w 393"/>
              <a:gd name="T41" fmla="*/ 2147483647 h 324"/>
              <a:gd name="T42" fmla="*/ 2147483647 w 393"/>
              <a:gd name="T43" fmla="*/ 2147483647 h 324"/>
              <a:gd name="T44" fmla="*/ 2147483647 w 393"/>
              <a:gd name="T45" fmla="*/ 2147483647 h 324"/>
              <a:gd name="T46" fmla="*/ 2147483647 w 393"/>
              <a:gd name="T47" fmla="*/ 2147483647 h 324"/>
              <a:gd name="T48" fmla="*/ 2147483647 w 393"/>
              <a:gd name="T49" fmla="*/ 2147483647 h 324"/>
              <a:gd name="T50" fmla="*/ 2147483647 w 393"/>
              <a:gd name="T51" fmla="*/ 2147483647 h 324"/>
              <a:gd name="T52" fmla="*/ 2147483647 w 393"/>
              <a:gd name="T53" fmla="*/ 2147483647 h 324"/>
              <a:gd name="T54" fmla="*/ 2147483647 w 393"/>
              <a:gd name="T55" fmla="*/ 2147483647 h 324"/>
              <a:gd name="T56" fmla="*/ 2147483647 w 393"/>
              <a:gd name="T57" fmla="*/ 2147483647 h 324"/>
              <a:gd name="T58" fmla="*/ 2147483647 w 393"/>
              <a:gd name="T59" fmla="*/ 2147483647 h 324"/>
              <a:gd name="T60" fmla="*/ 2147483647 w 393"/>
              <a:gd name="T61" fmla="*/ 0 h 324"/>
              <a:gd name="T62" fmla="*/ 2147483647 w 393"/>
              <a:gd name="T63" fmla="*/ 0 h 324"/>
              <a:gd name="T64" fmla="*/ 0 w 393"/>
              <a:gd name="T65" fmla="*/ 2147483647 h 324"/>
              <a:gd name="T66" fmla="*/ 0 w 393"/>
              <a:gd name="T67" fmla="*/ 2147483647 h 324"/>
              <a:gd name="T68" fmla="*/ 2147483647 w 393"/>
              <a:gd name="T69" fmla="*/ 2147483647 h 324"/>
              <a:gd name="T70" fmla="*/ 2147483647 w 393"/>
              <a:gd name="T71" fmla="*/ 2147483647 h 324"/>
              <a:gd name="T72" fmla="*/ 2147483647 w 393"/>
              <a:gd name="T73" fmla="*/ 2147483647 h 324"/>
              <a:gd name="T74" fmla="*/ 2147483647 w 393"/>
              <a:gd name="T75" fmla="*/ 2147483647 h 324"/>
              <a:gd name="T76" fmla="*/ 2147483647 w 393"/>
              <a:gd name="T77" fmla="*/ 2147483647 h 324"/>
              <a:gd name="T78" fmla="*/ 2147483647 w 393"/>
              <a:gd name="T79" fmla="*/ 2147483647 h 324"/>
              <a:gd name="T80" fmla="*/ 2147483647 w 393"/>
              <a:gd name="T81" fmla="*/ 2147483647 h 324"/>
              <a:gd name="T82" fmla="*/ 2147483647 w 393"/>
              <a:gd name="T83" fmla="*/ 2147483647 h 324"/>
              <a:gd name="T84" fmla="*/ 2147483647 w 393"/>
              <a:gd name="T85" fmla="*/ 2147483647 h 324"/>
              <a:gd name="T86" fmla="*/ 2147483647 w 393"/>
              <a:gd name="T87" fmla="*/ 2147483647 h 324"/>
              <a:gd name="T88" fmla="*/ 2147483647 w 393"/>
              <a:gd name="T89" fmla="*/ 2147483647 h 324"/>
              <a:gd name="T90" fmla="*/ 2147483647 w 393"/>
              <a:gd name="T91" fmla="*/ 2147483647 h 324"/>
              <a:gd name="T92" fmla="*/ 2147483647 w 393"/>
              <a:gd name="T93" fmla="*/ 2147483647 h 32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393" h="324">
                <a:moveTo>
                  <a:pt x="387" y="95"/>
                </a:moveTo>
                <a:cubicBezTo>
                  <a:pt x="387" y="95"/>
                  <a:pt x="387" y="94"/>
                  <a:pt x="386" y="93"/>
                </a:cubicBezTo>
                <a:cubicBezTo>
                  <a:pt x="386" y="91"/>
                  <a:pt x="385" y="89"/>
                  <a:pt x="384" y="87"/>
                </a:cubicBezTo>
                <a:cubicBezTo>
                  <a:pt x="384" y="87"/>
                  <a:pt x="384" y="87"/>
                  <a:pt x="384" y="87"/>
                </a:cubicBezTo>
                <a:cubicBezTo>
                  <a:pt x="381" y="77"/>
                  <a:pt x="376" y="68"/>
                  <a:pt x="371" y="60"/>
                </a:cubicBezTo>
                <a:cubicBezTo>
                  <a:pt x="368" y="56"/>
                  <a:pt x="363" y="55"/>
                  <a:pt x="360" y="58"/>
                </a:cubicBezTo>
                <a:cubicBezTo>
                  <a:pt x="356" y="60"/>
                  <a:pt x="355" y="65"/>
                  <a:pt x="357" y="69"/>
                </a:cubicBezTo>
                <a:cubicBezTo>
                  <a:pt x="357" y="69"/>
                  <a:pt x="357" y="69"/>
                  <a:pt x="357" y="69"/>
                </a:cubicBezTo>
                <a:cubicBezTo>
                  <a:pt x="362" y="76"/>
                  <a:pt x="366" y="84"/>
                  <a:pt x="369" y="92"/>
                </a:cubicBezTo>
                <a:cubicBezTo>
                  <a:pt x="378" y="116"/>
                  <a:pt x="377" y="137"/>
                  <a:pt x="375" y="153"/>
                </a:cubicBezTo>
                <a:cubicBezTo>
                  <a:pt x="375" y="153"/>
                  <a:pt x="375" y="154"/>
                  <a:pt x="375" y="154"/>
                </a:cubicBezTo>
                <a:cubicBezTo>
                  <a:pt x="375" y="156"/>
                  <a:pt x="374" y="158"/>
                  <a:pt x="374" y="159"/>
                </a:cubicBezTo>
                <a:cubicBezTo>
                  <a:pt x="374" y="159"/>
                  <a:pt x="374" y="160"/>
                  <a:pt x="374" y="160"/>
                </a:cubicBezTo>
                <a:cubicBezTo>
                  <a:pt x="374" y="160"/>
                  <a:pt x="374" y="161"/>
                  <a:pt x="374" y="162"/>
                </a:cubicBezTo>
                <a:cubicBezTo>
                  <a:pt x="362" y="214"/>
                  <a:pt x="316" y="253"/>
                  <a:pt x="260" y="253"/>
                </a:cubicBezTo>
                <a:cubicBezTo>
                  <a:pt x="160" y="253"/>
                  <a:pt x="160" y="253"/>
                  <a:pt x="160" y="253"/>
                </a:cubicBezTo>
                <a:cubicBezTo>
                  <a:pt x="159" y="253"/>
                  <a:pt x="158" y="254"/>
                  <a:pt x="156" y="254"/>
                </a:cubicBezTo>
                <a:cubicBezTo>
                  <a:pt x="85" y="296"/>
                  <a:pt x="85" y="296"/>
                  <a:pt x="85" y="296"/>
                </a:cubicBezTo>
                <a:cubicBezTo>
                  <a:pt x="102" y="259"/>
                  <a:pt x="102" y="259"/>
                  <a:pt x="102" y="259"/>
                </a:cubicBezTo>
                <a:cubicBezTo>
                  <a:pt x="103" y="259"/>
                  <a:pt x="103" y="258"/>
                  <a:pt x="103" y="257"/>
                </a:cubicBezTo>
                <a:cubicBezTo>
                  <a:pt x="104" y="253"/>
                  <a:pt x="101" y="249"/>
                  <a:pt x="98" y="248"/>
                </a:cubicBezTo>
                <a:cubicBezTo>
                  <a:pt x="50" y="233"/>
                  <a:pt x="16" y="189"/>
                  <a:pt x="16" y="137"/>
                </a:cubicBezTo>
                <a:cubicBezTo>
                  <a:pt x="16" y="132"/>
                  <a:pt x="16" y="132"/>
                  <a:pt x="16" y="132"/>
                </a:cubicBezTo>
                <a:cubicBezTo>
                  <a:pt x="16" y="68"/>
                  <a:pt x="68" y="16"/>
                  <a:pt x="132" y="16"/>
                </a:cubicBezTo>
                <a:cubicBezTo>
                  <a:pt x="260" y="16"/>
                  <a:pt x="260" y="16"/>
                  <a:pt x="260" y="16"/>
                </a:cubicBezTo>
                <a:cubicBezTo>
                  <a:pt x="290" y="16"/>
                  <a:pt x="318" y="27"/>
                  <a:pt x="338" y="46"/>
                </a:cubicBezTo>
                <a:cubicBezTo>
                  <a:pt x="338" y="46"/>
                  <a:pt x="338" y="46"/>
                  <a:pt x="338" y="46"/>
                </a:cubicBezTo>
                <a:cubicBezTo>
                  <a:pt x="340" y="48"/>
                  <a:pt x="341" y="48"/>
                  <a:pt x="343" y="48"/>
                </a:cubicBezTo>
                <a:cubicBezTo>
                  <a:pt x="346" y="48"/>
                  <a:pt x="348" y="47"/>
                  <a:pt x="349" y="45"/>
                </a:cubicBezTo>
                <a:cubicBezTo>
                  <a:pt x="352" y="42"/>
                  <a:pt x="352" y="37"/>
                  <a:pt x="349" y="34"/>
                </a:cubicBezTo>
                <a:cubicBezTo>
                  <a:pt x="325" y="13"/>
                  <a:pt x="294" y="0"/>
                  <a:pt x="260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59" y="0"/>
                  <a:pt x="0" y="59"/>
                  <a:pt x="0" y="132"/>
                </a:cubicBezTo>
                <a:cubicBezTo>
                  <a:pt x="0" y="137"/>
                  <a:pt x="0" y="137"/>
                  <a:pt x="0" y="137"/>
                </a:cubicBezTo>
                <a:cubicBezTo>
                  <a:pt x="0" y="193"/>
                  <a:pt x="35" y="241"/>
                  <a:pt x="84" y="260"/>
                </a:cubicBezTo>
                <a:cubicBezTo>
                  <a:pt x="59" y="312"/>
                  <a:pt x="59" y="312"/>
                  <a:pt x="59" y="312"/>
                </a:cubicBezTo>
                <a:cubicBezTo>
                  <a:pt x="58" y="316"/>
                  <a:pt x="58" y="319"/>
                  <a:pt x="61" y="322"/>
                </a:cubicBezTo>
                <a:cubicBezTo>
                  <a:pt x="62" y="323"/>
                  <a:pt x="64" y="324"/>
                  <a:pt x="66" y="324"/>
                </a:cubicBezTo>
                <a:cubicBezTo>
                  <a:pt x="68" y="324"/>
                  <a:pt x="69" y="323"/>
                  <a:pt x="70" y="323"/>
                </a:cubicBezTo>
                <a:cubicBezTo>
                  <a:pt x="163" y="269"/>
                  <a:pt x="163" y="269"/>
                  <a:pt x="163" y="269"/>
                </a:cubicBezTo>
                <a:cubicBezTo>
                  <a:pt x="260" y="269"/>
                  <a:pt x="260" y="269"/>
                  <a:pt x="260" y="269"/>
                </a:cubicBezTo>
                <a:cubicBezTo>
                  <a:pt x="316" y="269"/>
                  <a:pt x="363" y="235"/>
                  <a:pt x="383" y="186"/>
                </a:cubicBezTo>
                <a:cubicBezTo>
                  <a:pt x="383" y="186"/>
                  <a:pt x="383" y="186"/>
                  <a:pt x="383" y="186"/>
                </a:cubicBezTo>
                <a:cubicBezTo>
                  <a:pt x="383" y="186"/>
                  <a:pt x="385" y="180"/>
                  <a:pt x="388" y="171"/>
                </a:cubicBezTo>
                <a:cubicBezTo>
                  <a:pt x="389" y="165"/>
                  <a:pt x="391" y="159"/>
                  <a:pt x="391" y="152"/>
                </a:cubicBezTo>
                <a:cubicBezTo>
                  <a:pt x="391" y="152"/>
                  <a:pt x="391" y="152"/>
                  <a:pt x="391" y="152"/>
                </a:cubicBezTo>
                <a:cubicBezTo>
                  <a:pt x="393" y="136"/>
                  <a:pt x="393" y="116"/>
                  <a:pt x="387" y="95"/>
                </a:cubicBezTo>
                <a:close/>
              </a:path>
            </a:pathLst>
          </a:custGeom>
          <a:solidFill>
            <a:srgbClr val="433D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900" dirty="0" smtClean="0">
                <a:latin typeface="+mn-lt"/>
              </a:rPr>
              <a:t>   I want to run my test </a:t>
            </a:r>
            <a:endParaRPr lang="en-US" sz="900" dirty="0">
              <a:latin typeface="+mn-lt"/>
            </a:endParaRPr>
          </a:p>
        </p:txBody>
      </p:sp>
      <p:cxnSp>
        <p:nvCxnSpPr>
          <p:cNvPr id="54" name="Straight Arrow Connector 53"/>
          <p:cNvCxnSpPr>
            <a:stCxn id="8" idx="1"/>
          </p:cNvCxnSpPr>
          <p:nvPr/>
        </p:nvCxnSpPr>
        <p:spPr bwMode="auto">
          <a:xfrm flipH="1">
            <a:off x="2235043" y="2498884"/>
            <a:ext cx="1010126" cy="9330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363742" y="1996182"/>
            <a:ext cx="771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Test Host</a:t>
            </a:r>
            <a:endParaRPr lang="en-US" dirty="0">
              <a:latin typeface="+mn-lt"/>
            </a:endParaRPr>
          </a:p>
        </p:txBody>
      </p:sp>
      <p:sp>
        <p:nvSpPr>
          <p:cNvPr id="112" name="AutoShape 9" descr="bpct-blend2"/>
          <p:cNvSpPr>
            <a:spLocks noChangeAspect="1" noChangeArrowheads="1"/>
          </p:cNvSpPr>
          <p:nvPr/>
        </p:nvSpPr>
        <p:spPr bwMode="auto">
          <a:xfrm>
            <a:off x="5081589" y="3303556"/>
            <a:ext cx="1373502" cy="486728"/>
          </a:xfrm>
          <a:prstGeom prst="roundRect">
            <a:avLst>
              <a:gd name="adj" fmla="val 5958"/>
            </a:avLst>
          </a:prstGeom>
          <a:solidFill>
            <a:srgbClr val="FFFFFF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rIns="0" anchor="ctr"/>
          <a:lstStyle/>
          <a:p>
            <a:pPr algn="ctr"/>
            <a:r>
              <a:rPr lang="sv-SE" sz="1400" dirty="0" smtClean="0">
                <a:latin typeface="+mn-lt"/>
              </a:rPr>
              <a:t>Basecamp#2</a:t>
            </a:r>
            <a:endParaRPr lang="sv-SE" sz="1400" dirty="0">
              <a:latin typeface="+mn-lt"/>
            </a:endParaRPr>
          </a:p>
        </p:txBody>
      </p:sp>
      <p:sp>
        <p:nvSpPr>
          <p:cNvPr id="113" name="AutoShape 9" descr="bpct-blend2"/>
          <p:cNvSpPr>
            <a:spLocks noChangeAspect="1" noChangeArrowheads="1"/>
          </p:cNvSpPr>
          <p:nvPr/>
        </p:nvSpPr>
        <p:spPr bwMode="auto">
          <a:xfrm>
            <a:off x="6895092" y="3283727"/>
            <a:ext cx="1373502" cy="486728"/>
          </a:xfrm>
          <a:prstGeom prst="roundRect">
            <a:avLst>
              <a:gd name="adj" fmla="val 5958"/>
            </a:avLst>
          </a:prstGeom>
          <a:solidFill>
            <a:srgbClr val="FFFFFF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0" rIns="0" anchor="ctr"/>
          <a:lstStyle/>
          <a:p>
            <a:pPr algn="ctr"/>
            <a:r>
              <a:rPr lang="sv-SE" sz="1400" dirty="0" smtClean="0">
                <a:latin typeface="+mn-lt"/>
              </a:rPr>
              <a:t>Basecamp#N</a:t>
            </a:r>
            <a:endParaRPr lang="sv-SE" sz="1400" dirty="0">
              <a:latin typeface="+mn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7858" y="5920544"/>
            <a:ext cx="923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</a:t>
            </a:r>
            <a:r>
              <a:rPr lang="en-US" dirty="0" smtClean="0">
                <a:latin typeface="+mn-lt"/>
              </a:rPr>
              <a:t>loud</a:t>
            </a:r>
            <a:endParaRPr lang="en-US" dirty="0">
              <a:latin typeface="+mn-lt"/>
            </a:endParaRPr>
          </a:p>
        </p:txBody>
      </p:sp>
      <p:cxnSp>
        <p:nvCxnSpPr>
          <p:cNvPr id="87" name="Straight Arrow Connector 86"/>
          <p:cNvCxnSpPr>
            <a:stCxn id="13" idx="2"/>
            <a:endCxn id="16" idx="0"/>
          </p:cNvCxnSpPr>
          <p:nvPr/>
        </p:nvCxnSpPr>
        <p:spPr bwMode="auto">
          <a:xfrm flipH="1">
            <a:off x="3953190" y="3802953"/>
            <a:ext cx="35404" cy="6380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H="1">
            <a:off x="5758901" y="3802953"/>
            <a:ext cx="9439" cy="6303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113" idx="2"/>
            <a:endCxn id="22" idx="0"/>
          </p:cNvCxnSpPr>
          <p:nvPr/>
        </p:nvCxnSpPr>
        <p:spPr bwMode="auto">
          <a:xfrm>
            <a:off x="7581843" y="3770455"/>
            <a:ext cx="13707" cy="6628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204770" y="5923851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+mn-lt"/>
              </a:rPr>
              <a:t>VM</a:t>
            </a:r>
            <a:endParaRPr lang="en-US" sz="800" dirty="0">
              <a:latin typeface="+mn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894585" y="5932461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+mn-lt"/>
              </a:rPr>
              <a:t>VM</a:t>
            </a:r>
            <a:endParaRPr lang="en-US" sz="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544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Orchestrator - Calls </a:t>
            </a:r>
            <a:r>
              <a:rPr lang="en-US" dirty="0"/>
              <a:t>Heat/Nova using templates to deploy the guest application. </a:t>
            </a:r>
            <a:endParaRPr lang="en-US" dirty="0" smtClean="0"/>
          </a:p>
          <a:p>
            <a:r>
              <a:rPr lang="en-US" dirty="0" smtClean="0"/>
              <a:t>Explorer</a:t>
            </a:r>
            <a:r>
              <a:rPr lang="en-US" dirty="0"/>
              <a:t> </a:t>
            </a:r>
            <a:r>
              <a:rPr lang="en-US" dirty="0" smtClean="0"/>
              <a:t>- Defines </a:t>
            </a:r>
            <a:r>
              <a:rPr lang="en-US" dirty="0"/>
              <a:t>an application and its functionality that executes a test (e.g. ping) to all the VMs in the scope. </a:t>
            </a:r>
            <a:endParaRPr lang="en-US" dirty="0" smtClean="0"/>
          </a:p>
          <a:p>
            <a:r>
              <a:rPr lang="en-US" dirty="0" smtClean="0"/>
              <a:t>Backpack</a:t>
            </a:r>
            <a:r>
              <a:rPr lang="en-US" dirty="0"/>
              <a:t> </a:t>
            </a:r>
            <a:r>
              <a:rPr lang="en-US" dirty="0" smtClean="0"/>
              <a:t>- Configures </a:t>
            </a:r>
            <a:r>
              <a:rPr lang="en-US" dirty="0"/>
              <a:t>the measurements that will be taken and </a:t>
            </a:r>
            <a:r>
              <a:rPr lang="en-US" dirty="0" smtClean="0"/>
              <a:t>the </a:t>
            </a:r>
            <a:r>
              <a:rPr lang="en-US" dirty="0"/>
              <a:t>way to retrieve the results. </a:t>
            </a:r>
            <a:endParaRPr lang="en-US" dirty="0" smtClean="0"/>
          </a:p>
          <a:p>
            <a:r>
              <a:rPr lang="en-US" dirty="0" smtClean="0"/>
              <a:t>Basecamp</a:t>
            </a:r>
            <a:r>
              <a:rPr lang="en-US" dirty="0"/>
              <a:t> </a:t>
            </a:r>
            <a:r>
              <a:rPr lang="en-US" dirty="0" smtClean="0"/>
              <a:t>- Where </a:t>
            </a:r>
            <a:r>
              <a:rPr lang="en-US" dirty="0"/>
              <a:t>all the Explorers meet, get their Backpacks and are deployed.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02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VM</a:t>
            </a:r>
            <a:r>
              <a:rPr lang="en-US" dirty="0"/>
              <a:t> </a:t>
            </a:r>
            <a:r>
              <a:rPr lang="en-US" dirty="0" smtClean="0"/>
              <a:t>- Describes </a:t>
            </a:r>
            <a:r>
              <a:rPr lang="en-US" dirty="0"/>
              <a:t>a cluster member belonging to an application.</a:t>
            </a:r>
          </a:p>
          <a:p>
            <a:r>
              <a:rPr lang="en-US" dirty="0" smtClean="0"/>
              <a:t>WebDAV </a:t>
            </a:r>
            <a:r>
              <a:rPr lang="en-US" dirty="0"/>
              <a:t>File </a:t>
            </a:r>
            <a:r>
              <a:rPr lang="en-US" dirty="0" smtClean="0"/>
              <a:t>System - </a:t>
            </a:r>
            <a:r>
              <a:rPr lang="en-US" dirty="0"/>
              <a:t>Provides a interface to open files via a WebDAV URL.</a:t>
            </a:r>
          </a:p>
          <a:p>
            <a:r>
              <a:rPr lang="en-US" dirty="0" smtClean="0"/>
              <a:t>GAT (Guest </a:t>
            </a:r>
            <a:r>
              <a:rPr lang="en-US" dirty="0"/>
              <a:t>Application Test </a:t>
            </a:r>
            <a:r>
              <a:rPr lang="en-US" dirty="0" smtClean="0"/>
              <a:t>framework):  </a:t>
            </a:r>
            <a:r>
              <a:rPr lang="en-US" dirty="0"/>
              <a:t>start and stops all configured guest applications and explorers, and runs evaluation function continuously every interval for total time.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743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itlePag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364</Words>
  <Application>Microsoft Office PowerPoint</Application>
  <PresentationFormat>On-screen Show (4:3)</PresentationFormat>
  <Paragraphs>94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Yardstick  Proposal</vt:lpstr>
      <vt:lpstr>Motivation</vt:lpstr>
      <vt:lpstr>Solution</vt:lpstr>
      <vt:lpstr>Use cases</vt:lpstr>
      <vt:lpstr>Test Framework</vt:lpstr>
      <vt:lpstr>What is done</vt:lpstr>
      <vt:lpstr>PowerPoint Presentation</vt:lpstr>
      <vt:lpstr>Main components</vt:lpstr>
      <vt:lpstr>Main components</vt:lpstr>
      <vt:lpstr>Implemented</vt:lpstr>
      <vt:lpstr>To be developed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Yardstick proposal</dc:title>
  <dc:creator>Ana Cunha</dc:creator>
  <cp:lastModifiedBy>Ana Cunha</cp:lastModifiedBy>
  <cp:revision>14</cp:revision>
  <dcterms:created xsi:type="dcterms:W3CDTF">2015-03-18T15:00:49Z</dcterms:created>
  <dcterms:modified xsi:type="dcterms:W3CDTF">2015-03-20T13:35:45Z</dcterms:modified>
</cp:coreProperties>
</file>