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5"/>
  </p:notesMasterIdLst>
  <p:handoutMasterIdLst>
    <p:handoutMasterId r:id="rId6"/>
  </p:handoutMasterIdLst>
  <p:sldIdLst>
    <p:sldId id="370" r:id="rId2"/>
    <p:sldId id="378" r:id="rId3"/>
    <p:sldId id="379"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24AC536-069A-4389-9BA9-2BE4C3A7859C}">
          <p14:sldIdLst>
            <p14:sldId id="370"/>
            <p14:sldId id="378"/>
            <p14:sldId id="379"/>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guide id="3" orient="horz" pos="2160">
          <p15:clr>
            <a:srgbClr val="A4A3A4"/>
          </p15:clr>
        </p15:guide>
        <p15:guide id="4" pos="531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D884"/>
    <a:srgbClr val="007864"/>
    <a:srgbClr val="00B0B9"/>
    <a:srgbClr val="373A3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4" autoAdjust="0"/>
    <p:restoredTop sz="89052" autoAdjust="0"/>
  </p:normalViewPr>
  <p:slideViewPr>
    <p:cSldViewPr snapToGrid="0" snapToObjects="1">
      <p:cViewPr varScale="1">
        <p:scale>
          <a:sx n="63" d="100"/>
          <a:sy n="63" d="100"/>
        </p:scale>
        <p:origin x="1512" y="48"/>
      </p:cViewPr>
      <p:guideLst>
        <p:guide orient="horz" pos="1620"/>
        <p:guide pos="2880"/>
        <p:guide orient="horz" pos="2160"/>
        <p:guide pos="53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0F23583-33B4-7B4B-A705-2497C6087177}" type="datetimeFigureOut">
              <a:rPr lang="en-US" smtClean="0"/>
              <a:t>11/12/2015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A3E6AC6-8F50-F148-9D25-A1DC786EE887}" type="slidenum">
              <a:rPr lang="en-US" smtClean="0"/>
              <a:t>‹#›</a:t>
            </a:fld>
            <a:endParaRPr lang="en-US"/>
          </a:p>
        </p:txBody>
      </p:sp>
    </p:spTree>
    <p:extLst>
      <p:ext uri="{BB962C8B-B14F-4D97-AF65-F5344CB8AC3E}">
        <p14:creationId xmlns:p14="http://schemas.microsoft.com/office/powerpoint/2010/main" val="5802973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F335D3-732B-5244-81CE-1ADB05E9F13F}" type="datetimeFigureOut">
              <a:rPr lang="en-US" smtClean="0"/>
              <a:t>11/12/2015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5D60E1-BADE-D244-8758-D72F54F153FD}" type="slidenum">
              <a:rPr lang="en-US" smtClean="0"/>
              <a:t>‹#›</a:t>
            </a:fld>
            <a:endParaRPr lang="en-US"/>
          </a:p>
        </p:txBody>
      </p:sp>
    </p:spTree>
    <p:extLst>
      <p:ext uri="{BB962C8B-B14F-4D97-AF65-F5344CB8AC3E}">
        <p14:creationId xmlns:p14="http://schemas.microsoft.com/office/powerpoint/2010/main" val="284697523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hangingPunct="0"/>
            <a:r>
              <a:rPr lang="en-GB" sz="1200" b="1" kern="1200" dirty="0" smtClean="0">
                <a:solidFill>
                  <a:schemeClr val="tx1"/>
                </a:solidFill>
                <a:effectLst/>
                <a:latin typeface="+mn-lt"/>
                <a:ea typeface="+mn-ea"/>
                <a:cs typeface="+mn-cs"/>
              </a:rPr>
              <a:t>IFA010:</a:t>
            </a:r>
          </a:p>
          <a:p>
            <a:pPr hangingPunct="0"/>
            <a:endParaRPr lang="en-GB" sz="1200" b="1" kern="1200" dirty="0" smtClean="0">
              <a:solidFill>
                <a:schemeClr val="tx1"/>
              </a:solidFill>
              <a:effectLst/>
              <a:latin typeface="+mn-lt"/>
              <a:ea typeface="+mn-ea"/>
              <a:cs typeface="+mn-cs"/>
            </a:endParaRPr>
          </a:p>
          <a:p>
            <a:pPr hangingPunct="0"/>
            <a:r>
              <a:rPr lang="en-GB" sz="1200" b="1" kern="1200" dirty="0" smtClean="0">
                <a:solidFill>
                  <a:schemeClr val="tx1"/>
                </a:solidFill>
                <a:effectLst/>
                <a:latin typeface="+mn-lt"/>
                <a:ea typeface="+mn-ea"/>
                <a:cs typeface="+mn-cs"/>
              </a:rPr>
              <a:t>A.2.2.1	Use case for securing resources for several tenants</a:t>
            </a:r>
            <a:endParaRPr lang="en-US" sz="1200" b="1" kern="1200" dirty="0" smtClean="0">
              <a:solidFill>
                <a:schemeClr val="tx1"/>
              </a:solidFill>
              <a:effectLst/>
              <a:latin typeface="+mn-lt"/>
              <a:ea typeface="+mn-ea"/>
              <a:cs typeface="+mn-cs"/>
            </a:endParaRPr>
          </a:p>
          <a:p>
            <a:pPr hangingPunct="0"/>
            <a:r>
              <a:rPr lang="en-GB" sz="1200" kern="1200" dirty="0" smtClean="0">
                <a:solidFill>
                  <a:schemeClr val="tx1"/>
                </a:solidFill>
                <a:effectLst/>
                <a:latin typeface="+mn-lt"/>
                <a:ea typeface="+mn-ea"/>
                <a:cs typeface="+mn-cs"/>
              </a:rPr>
              <a:t>NFV and the management and orchestration framework enable tenants to request and make use of virtualised resources provided by the platform. VIM manages the NFVI and offers to consumers (tenants) operations for managing virtualised resources. In NFV deployments, several tenants can coexist, and in this scenario resource management race conditions can happen, ending in resource service denegation. In carrier telco environments, with stringent SLAs, reliability and performance requirements, resource service denegation can become an issue.</a:t>
            </a:r>
            <a:endParaRPr lang="en-US" sz="1200" kern="1200" dirty="0" smtClean="0">
              <a:solidFill>
                <a:schemeClr val="tx1"/>
              </a:solidFill>
              <a:effectLst/>
              <a:latin typeface="+mn-lt"/>
              <a:ea typeface="+mn-ea"/>
              <a:cs typeface="+mn-cs"/>
            </a:endParaRPr>
          </a:p>
          <a:p>
            <a:pPr hangingPunct="0"/>
            <a:r>
              <a:rPr lang="en-GB" sz="1200" kern="1200" dirty="0" smtClean="0">
                <a:solidFill>
                  <a:schemeClr val="tx1"/>
                </a:solidFill>
                <a:effectLst/>
                <a:latin typeface="+mn-lt"/>
                <a:ea typeface="+mn-ea"/>
                <a:cs typeface="+mn-cs"/>
              </a:rPr>
              <a:t>The NFVO plays a key role in the NFV-MANO, as central point for orchestrating the resource consumption by VNFs and Network Services and granting the lifecycle operations. The NFVO cannot guarantee resource availability during the granting of a VNF lifecycle request if the resources needed to accommodate such lifecycle operation have not been secured (i.e., reserved) by the VIM, entity responsible for the NFVI resources management.</a:t>
            </a:r>
            <a:endParaRPr lang="en-US" sz="1200" kern="1200" dirty="0" smtClean="0">
              <a:solidFill>
                <a:schemeClr val="tx1"/>
              </a:solidFill>
              <a:effectLst/>
              <a:latin typeface="+mn-lt"/>
              <a:ea typeface="+mn-ea"/>
              <a:cs typeface="+mn-cs"/>
            </a:endParaRPr>
          </a:p>
          <a:p>
            <a:pPr hangingPunct="0"/>
            <a:r>
              <a:rPr lang="en-GB" sz="1200" b="1" kern="1200" dirty="0" smtClean="0">
                <a:solidFill>
                  <a:schemeClr val="tx1"/>
                </a:solidFill>
                <a:effectLst/>
                <a:latin typeface="+mn-lt"/>
                <a:ea typeface="+mn-ea"/>
                <a:cs typeface="+mn-cs"/>
              </a:rPr>
              <a:t>A.2.2.2	Use case for securing resources with detailed capabilities</a:t>
            </a:r>
            <a:endParaRPr lang="en-US" sz="1200" b="1" kern="1200" dirty="0" smtClean="0">
              <a:solidFill>
                <a:schemeClr val="tx1"/>
              </a:solidFill>
              <a:effectLst/>
              <a:latin typeface="+mn-lt"/>
              <a:ea typeface="+mn-ea"/>
              <a:cs typeface="+mn-cs"/>
            </a:endParaRPr>
          </a:p>
          <a:p>
            <a:pPr hangingPunct="0"/>
            <a:r>
              <a:rPr lang="en-GB" sz="1200" kern="1200" dirty="0" smtClean="0">
                <a:solidFill>
                  <a:schemeClr val="tx1"/>
                </a:solidFill>
                <a:effectLst/>
                <a:latin typeface="+mn-lt"/>
                <a:ea typeface="+mn-ea"/>
                <a:cs typeface="+mn-cs"/>
              </a:rPr>
              <a:t>The VIM, as end point for managing and controlling the NFVI resource holds more detailed information about the managed resources and their availability. At the NFVO, visibility of specific resources is not the same as the VIM. The NFVO holds information about the availability, reserved and allocated NFVI resources as abstracted by the VIM.</a:t>
            </a:r>
            <a:endParaRPr lang="en-US" sz="1200" kern="1200" dirty="0" smtClean="0">
              <a:solidFill>
                <a:schemeClr val="tx1"/>
              </a:solidFill>
              <a:effectLst/>
              <a:latin typeface="+mn-lt"/>
              <a:ea typeface="+mn-ea"/>
              <a:cs typeface="+mn-cs"/>
            </a:endParaRPr>
          </a:p>
          <a:p>
            <a:pPr hangingPunct="0"/>
            <a:r>
              <a:rPr lang="en-GB" sz="1200" kern="1200" dirty="0" smtClean="0">
                <a:solidFill>
                  <a:schemeClr val="tx1"/>
                </a:solidFill>
                <a:effectLst/>
                <a:latin typeface="+mn-lt"/>
                <a:ea typeface="+mn-ea"/>
                <a:cs typeface="+mn-cs"/>
              </a:rPr>
              <a:t>Examples of more detailed information are specific acceleration capabilities, CPU-pinning, etc. This information is visible at the VIM level in order to execute the right allocation of virtualised resources according to the resource capability requirements. If such capabilities are needed, and the NFVO has no visibility on the particular resources accommodating such capabilities, granting the VNF lifecycle operations can lead to undesired resource service denegation, in particular those that follow with subsequent virtualised resource management requests for detailed capabilities.</a:t>
            </a:r>
            <a:endParaRPr lang="en-US" sz="1200" kern="1200" dirty="0" smtClean="0">
              <a:solidFill>
                <a:schemeClr val="tx1"/>
              </a:solidFill>
              <a:effectLst/>
              <a:latin typeface="+mn-lt"/>
              <a:ea typeface="+mn-ea"/>
              <a:cs typeface="+mn-cs"/>
            </a:endParaRPr>
          </a:p>
          <a:p>
            <a:pPr hangingPunct="0"/>
            <a:r>
              <a:rPr lang="en-GB" sz="1200" b="1" kern="1200" dirty="0" smtClean="0">
                <a:solidFill>
                  <a:schemeClr val="tx1"/>
                </a:solidFill>
                <a:effectLst/>
                <a:latin typeface="+mn-lt"/>
                <a:ea typeface="+mn-ea"/>
                <a:cs typeface="+mn-cs"/>
              </a:rPr>
              <a:t>A.2.2.3	Use case for securing resources during Network Service instantiation</a:t>
            </a:r>
            <a:endParaRPr lang="en-US" sz="1200" b="1" kern="1200" dirty="0" smtClean="0">
              <a:solidFill>
                <a:schemeClr val="tx1"/>
              </a:solidFill>
              <a:effectLst/>
              <a:latin typeface="+mn-lt"/>
              <a:ea typeface="+mn-ea"/>
              <a:cs typeface="+mn-cs"/>
            </a:endParaRPr>
          </a:p>
          <a:p>
            <a:pPr hangingPunct="0"/>
            <a:r>
              <a:rPr lang="en-GB" sz="1200" kern="1200" dirty="0" smtClean="0">
                <a:solidFill>
                  <a:schemeClr val="tx1"/>
                </a:solidFill>
                <a:effectLst/>
                <a:latin typeface="+mn-lt"/>
                <a:ea typeface="+mn-ea"/>
                <a:cs typeface="+mn-cs"/>
              </a:rPr>
              <a:t>A Network Service (NS) can be composed of a number of VNFs, virtual links to interconnect them, etc. In order to realize a NS, it is possible that a great quantity of NFVI resources will be needed. Thus, the instantiation of an NS will be possible as long as all the resources can be secured to be available at the time of the instantiation of the NS.</a:t>
            </a:r>
            <a:endParaRPr lang="en-US" sz="1200" kern="1200" dirty="0" smtClean="0">
              <a:solidFill>
                <a:schemeClr val="tx1"/>
              </a:solidFill>
              <a:effectLst/>
              <a:latin typeface="+mn-lt"/>
              <a:ea typeface="+mn-ea"/>
              <a:cs typeface="+mn-cs"/>
            </a:endParaRPr>
          </a:p>
          <a:p>
            <a:pPr hangingPunct="0"/>
            <a:r>
              <a:rPr lang="en-GB" sz="1200" kern="1200" dirty="0" smtClean="0">
                <a:solidFill>
                  <a:schemeClr val="tx1"/>
                </a:solidFill>
                <a:effectLst/>
                <a:latin typeface="+mn-lt"/>
                <a:ea typeface="+mn-ea"/>
                <a:cs typeface="+mn-cs"/>
              </a:rPr>
              <a:t>The instantiation of an NS can involve several transactions, with possibly a number of different VIMs managing the required NFVI resources, and VNFMs managing the lifecycle of the VNFs to instantiate. During the instantiation process, if resources cannot be secured to be available by the VIM(s) for the Network Service, the overall instantiation can fail. This can lead to inefficient processing and arrangement of Network Services instantiation.</a:t>
            </a:r>
            <a:endParaRPr lang="en-US" sz="1200" kern="1200" dirty="0" smtClean="0">
              <a:solidFill>
                <a:schemeClr val="tx1"/>
              </a:solidFill>
              <a:effectLst/>
              <a:latin typeface="+mn-lt"/>
              <a:ea typeface="+mn-ea"/>
              <a:cs typeface="+mn-cs"/>
            </a:endParaRPr>
          </a:p>
          <a:p>
            <a:pPr hangingPunct="0"/>
            <a:r>
              <a:rPr lang="en-GB" sz="1200" b="1" kern="1200" dirty="0" smtClean="0">
                <a:solidFill>
                  <a:schemeClr val="tx1"/>
                </a:solidFill>
                <a:effectLst/>
                <a:latin typeface="+mn-lt"/>
                <a:ea typeface="+mn-ea"/>
                <a:cs typeface="+mn-cs"/>
              </a:rPr>
              <a:t>A.2.2.4	Use case for securing resources during Network Service scaling</a:t>
            </a:r>
            <a:endParaRPr lang="en-US" sz="1200" b="1" kern="1200" dirty="0" smtClean="0">
              <a:solidFill>
                <a:schemeClr val="tx1"/>
              </a:solidFill>
              <a:effectLst/>
              <a:latin typeface="+mn-lt"/>
              <a:ea typeface="+mn-ea"/>
              <a:cs typeface="+mn-cs"/>
            </a:endParaRPr>
          </a:p>
          <a:p>
            <a:pPr hangingPunct="0"/>
            <a:r>
              <a:rPr lang="en-GB" sz="1200" kern="1200" dirty="0" smtClean="0">
                <a:solidFill>
                  <a:schemeClr val="tx1"/>
                </a:solidFill>
                <a:effectLst/>
                <a:latin typeface="+mn-lt"/>
                <a:ea typeface="+mn-ea"/>
                <a:cs typeface="+mn-cs"/>
              </a:rPr>
              <a:t>A Network Service can be composed of a number of VNFs, virtual links to interconnect them, etc. In order to realize an NS, as well as for scaling purposes, it is possible that a great quantity of NFVI resources will be needed. Moreover, under certain scenarios, such as sport events or natural disasters, operators require that Network Services can scale to accommodate the extra traffic to handle. Such NS scaling requires adding extra resources to be used by the VNFs part of the NS, or news ones to be instantiated. By reserving resources in advance against the VIM managing the resources, it is ensured that NS can scale properly.</a:t>
            </a:r>
            <a:endParaRPr lang="en-US" sz="1200" kern="1200" dirty="0" smtClean="0">
              <a:solidFill>
                <a:schemeClr val="tx1"/>
              </a:solidFill>
              <a:effectLst/>
              <a:latin typeface="+mn-lt"/>
              <a:ea typeface="+mn-ea"/>
              <a:cs typeface="+mn-cs"/>
            </a:endParaRPr>
          </a:p>
          <a:p>
            <a:pPr hangingPunct="0"/>
            <a:r>
              <a:rPr lang="en-GB" sz="1200" b="1" kern="1200" dirty="0" smtClean="0">
                <a:solidFill>
                  <a:schemeClr val="tx1"/>
                </a:solidFill>
                <a:effectLst/>
                <a:latin typeface="+mn-lt"/>
                <a:ea typeface="+mn-ea"/>
                <a:cs typeface="+mn-cs"/>
              </a:rPr>
              <a:t>A.2.2.5	Use case for securing resources related to a scheduled event</a:t>
            </a:r>
            <a:endParaRPr lang="en-US" sz="1200" b="1" kern="1200" dirty="0" smtClean="0">
              <a:solidFill>
                <a:schemeClr val="tx1"/>
              </a:solidFill>
              <a:effectLst/>
              <a:latin typeface="+mn-lt"/>
              <a:ea typeface="+mn-ea"/>
              <a:cs typeface="+mn-cs"/>
            </a:endParaRPr>
          </a:p>
          <a:p>
            <a:pPr hangingPunct="0"/>
            <a:r>
              <a:rPr lang="en-GB" sz="1200" kern="1200" dirty="0" smtClean="0">
                <a:solidFill>
                  <a:schemeClr val="tx1"/>
                </a:solidFill>
                <a:effectLst/>
                <a:latin typeface="+mn-lt"/>
                <a:ea typeface="+mn-ea"/>
                <a:cs typeface="+mn-cs"/>
              </a:rPr>
              <a:t>Network Services or certain capacity may only be needed for a specified duration. For instance, the duration of a scheduled sport event is usually known in advance, i.e., with an expectation to be ended at some point in time.</a:t>
            </a:r>
            <a:endParaRPr lang="en-US" sz="1200" kern="1200" dirty="0" smtClean="0">
              <a:solidFill>
                <a:schemeClr val="tx1"/>
              </a:solidFill>
              <a:effectLst/>
              <a:latin typeface="+mn-lt"/>
              <a:ea typeface="+mn-ea"/>
              <a:cs typeface="+mn-cs"/>
            </a:endParaRPr>
          </a:p>
          <a:p>
            <a:pPr hangingPunct="0"/>
            <a:r>
              <a:rPr lang="en-GB" sz="1200" kern="1200" dirty="0" smtClean="0">
                <a:solidFill>
                  <a:schemeClr val="tx1"/>
                </a:solidFill>
                <a:effectLst/>
                <a:latin typeface="+mn-lt"/>
                <a:ea typeface="+mn-ea"/>
                <a:cs typeface="+mn-cs"/>
              </a:rPr>
              <a:t>To support the event, the operator may need to add extra Network Service capacity or instantiate a new Network Service. In this scenario, the service provider wishes to secure the instantiation of new VNF instances, or the expansion of existing instances for the Network Service by reserving underlying NFVI resources.</a:t>
            </a:r>
            <a:endParaRPr lang="en-US" sz="1200" kern="1200" dirty="0" smtClean="0">
              <a:solidFill>
                <a:schemeClr val="tx1"/>
              </a:solidFill>
              <a:effectLst/>
              <a:latin typeface="+mn-lt"/>
              <a:ea typeface="+mn-ea"/>
              <a:cs typeface="+mn-cs"/>
            </a:endParaRPr>
          </a:p>
          <a:p>
            <a:pPr hangingPunct="0"/>
            <a:r>
              <a:rPr lang="en-GB" sz="1200" kern="1200" dirty="0" smtClean="0">
                <a:solidFill>
                  <a:schemeClr val="tx1"/>
                </a:solidFill>
                <a:effectLst/>
                <a:latin typeface="+mn-lt"/>
                <a:ea typeface="+mn-ea"/>
                <a:cs typeface="+mn-cs"/>
              </a:rPr>
              <a:t>The present use case exemplifies the need for the NFVO and VIM to handle reservation time information.</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As part of the NS instantiation/expansion, the NFVO requests to the appropriate VIM(s) the reservation of virtualised resources needed by the VNF instances. In addition, the NFVO provides information about the expected timespan where the virtualised resources will be used, i.e., it provides start and end time information. The time information may either be the same or have certain deviation from the scheduled event timing to allow for certain backup time. This information about start and end time helps the VIM to determine the best scheduling of resources and their availability in the NFVI-</a:t>
            </a:r>
            <a:r>
              <a:rPr lang="en-GB" sz="1200" kern="1200" dirty="0" err="1" smtClean="0">
                <a:solidFill>
                  <a:schemeClr val="tx1"/>
                </a:solidFill>
                <a:effectLst/>
                <a:latin typeface="+mn-lt"/>
                <a:ea typeface="+mn-ea"/>
                <a:cs typeface="+mn-cs"/>
              </a:rPr>
              <a:t>PoP</a:t>
            </a:r>
            <a:r>
              <a:rPr lang="en-GB" sz="1200" kern="1200" dirty="0" smtClean="0">
                <a:solidFill>
                  <a:schemeClr val="tx1"/>
                </a:solidFill>
                <a:effectLst/>
                <a:latin typeface="+mn-lt"/>
                <a:ea typeface="+mn-ea"/>
                <a:cs typeface="+mn-cs"/>
              </a:rPr>
              <a:t>(s). This is particularly applicable when scheduling resources for multiple future events, i.e. the VIM will know about reservations that have been scheduled but whose reserved resources are not being used yet or reservations that have been scheduled, but whose reserved resources will be freed prior to another reservation.</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55D60E1-BADE-D244-8758-D72F54F153FD}" type="slidenum">
              <a:rPr lang="en-US" smtClean="0"/>
              <a:t>1</a:t>
            </a:fld>
            <a:endParaRPr lang="en-US"/>
          </a:p>
        </p:txBody>
      </p:sp>
    </p:spTree>
    <p:extLst>
      <p:ext uri="{BB962C8B-B14F-4D97-AF65-F5344CB8AC3E}">
        <p14:creationId xmlns:p14="http://schemas.microsoft.com/office/powerpoint/2010/main" val="914193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1186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Tree>
    <p:extLst>
      <p:ext uri="{BB962C8B-B14F-4D97-AF65-F5344CB8AC3E}">
        <p14:creationId xmlns:p14="http://schemas.microsoft.com/office/powerpoint/2010/main" val="2833288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Tree>
    <p:extLst>
      <p:ext uri="{BB962C8B-B14F-4D97-AF65-F5344CB8AC3E}">
        <p14:creationId xmlns:p14="http://schemas.microsoft.com/office/powerpoint/2010/main" val="34534862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T</a:t>
            </a:r>
            <a:r>
              <a:rPr lang="en-CA" dirty="0" smtClean="0"/>
              <a:t>HIS IS A TITLE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5" name="Rectangle 4"/>
          <p:cNvSpPr/>
          <p:nvPr userDrawn="1"/>
        </p:nvSpPr>
        <p:spPr>
          <a:xfrm>
            <a:off x="0" y="6739467"/>
            <a:ext cx="9169400" cy="152400"/>
          </a:xfrm>
          <a:prstGeom prst="rect">
            <a:avLst/>
          </a:prstGeom>
          <a:solidFill>
            <a:srgbClr val="00B0B9"/>
          </a:solidFill>
          <a:ln>
            <a:no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 name="Slide Number Placeholder 5"/>
          <p:cNvSpPr txBox="1">
            <a:spLocks/>
          </p:cNvSpPr>
          <p:nvPr userDrawn="1"/>
        </p:nvSpPr>
        <p:spPr>
          <a:xfrm>
            <a:off x="8261350" y="6458006"/>
            <a:ext cx="603250" cy="486833"/>
          </a:xfrm>
          <a:prstGeom prst="rect">
            <a:avLst/>
          </a:prstGeom>
        </p:spPr>
        <p:txBody>
          <a:bodyPr vert="horz" lIns="91440" tIns="45720" rIns="91440" bIns="45720" rtlCol="0" anchor="b"/>
          <a:lstStyle>
            <a:defPPr>
              <a:defRPr lang="en-US"/>
            </a:defPPr>
            <a:lvl1pPr marL="0" algn="r" defTabSz="457200" rtl="0" eaLnBrk="1" latinLnBrk="0" hangingPunct="1">
              <a:defRPr sz="1200" b="0" i="0" kern="1200">
                <a:solidFill>
                  <a:schemeClr val="tx1">
                    <a:tint val="75000"/>
                  </a:schemeClr>
                </a:solidFill>
                <a:latin typeface="Helvetica Neue Light"/>
                <a:ea typeface="+mn-ea"/>
                <a:cs typeface="Helvetica Neue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9A656EF6-BAFE-D947-B882-BDAE585DDDE4}" type="slidenum">
              <a:rPr lang="en-US" smtClean="0">
                <a:solidFill>
                  <a:schemeClr val="tx1">
                    <a:lumMod val="75000"/>
                    <a:lumOff val="25000"/>
                  </a:schemeClr>
                </a:solidFill>
              </a:rPr>
              <a:pPr/>
              <a:t>‹#›</a:t>
            </a:fld>
            <a:endParaRPr lang="en-US" dirty="0">
              <a:solidFill>
                <a:schemeClr val="tx1">
                  <a:lumMod val="75000"/>
                  <a:lumOff val="25000"/>
                </a:schemeClr>
              </a:solidFill>
            </a:endParaRPr>
          </a:p>
        </p:txBody>
      </p:sp>
      <p:pic>
        <p:nvPicPr>
          <p:cNvPr id="8" name="Picture 7" descr="OPNFV_Pantone.png"/>
          <p:cNvPicPr preferRelativeResize="0">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932848" y="6537526"/>
            <a:ext cx="1491656" cy="323412"/>
          </a:xfrm>
          <a:prstGeom prst="rect">
            <a:avLst/>
          </a:prstGeom>
        </p:spPr>
      </p:pic>
    </p:spTree>
    <p:extLst>
      <p:ext uri="{BB962C8B-B14F-4D97-AF65-F5344CB8AC3E}">
        <p14:creationId xmlns:p14="http://schemas.microsoft.com/office/powerpoint/2010/main" val="3676065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p:txStyles>
    <p:titleStyle>
      <a:lvl1pPr algn="l" defTabSz="457200" rtl="0" eaLnBrk="1" latinLnBrk="0" hangingPunct="1">
        <a:spcBef>
          <a:spcPct val="0"/>
        </a:spcBef>
        <a:buNone/>
        <a:defRPr sz="2400" kern="1200">
          <a:solidFill>
            <a:srgbClr val="373A36"/>
          </a:solidFill>
          <a:latin typeface="Helvetica Neue"/>
          <a:ea typeface="+mj-ea"/>
          <a:cs typeface="Helvetica Neue"/>
        </a:defRPr>
      </a:lvl1pPr>
    </p:titleStyle>
    <p:bodyStyle>
      <a:lvl1pPr marL="342900" indent="-342900" algn="l" defTabSz="457200" rtl="0" eaLnBrk="1" latinLnBrk="0" hangingPunct="1">
        <a:spcBef>
          <a:spcPct val="20000"/>
        </a:spcBef>
        <a:spcAft>
          <a:spcPts val="1200"/>
        </a:spcAft>
        <a:buClr>
          <a:srgbClr val="00B0B9"/>
        </a:buClr>
        <a:buFont typeface="Arial"/>
        <a:buChar char="•"/>
        <a:defRPr sz="1800" b="0" i="0" kern="1200">
          <a:solidFill>
            <a:srgbClr val="373A36"/>
          </a:solidFill>
          <a:latin typeface="Helvetica Neue Light"/>
          <a:ea typeface="+mn-ea"/>
          <a:cs typeface="Helvetica Neue Light"/>
        </a:defRPr>
      </a:lvl1pPr>
      <a:lvl2pPr marL="742950" indent="-285750" algn="l" defTabSz="457200" rtl="0" eaLnBrk="1" latinLnBrk="0" hangingPunct="1">
        <a:spcBef>
          <a:spcPct val="20000"/>
        </a:spcBef>
        <a:buClr>
          <a:srgbClr val="00B0B9"/>
        </a:buClr>
        <a:buFont typeface="Arial"/>
        <a:buChar char="–"/>
        <a:defRPr sz="1600" b="0" i="0" kern="1200">
          <a:solidFill>
            <a:srgbClr val="373A36"/>
          </a:solidFill>
          <a:latin typeface="Helvetica Neue Light"/>
          <a:ea typeface="+mn-ea"/>
          <a:cs typeface="Helvetica Neue Light"/>
        </a:defRPr>
      </a:lvl2pPr>
      <a:lvl3pPr marL="1143000" indent="-228600" algn="l" defTabSz="457200" rtl="0" eaLnBrk="1" latinLnBrk="0" hangingPunct="1">
        <a:spcBef>
          <a:spcPct val="20000"/>
        </a:spcBef>
        <a:buClr>
          <a:srgbClr val="00B0B9"/>
        </a:buClr>
        <a:buFont typeface="Arial"/>
        <a:buChar char="•"/>
        <a:defRPr sz="1400" b="0" i="0" kern="1200">
          <a:solidFill>
            <a:srgbClr val="373A36"/>
          </a:solidFill>
          <a:latin typeface="Helvetica Neue Light"/>
          <a:ea typeface="+mn-ea"/>
          <a:cs typeface="Helvetica Neue Light"/>
        </a:defRPr>
      </a:lvl3pPr>
      <a:lvl4pPr marL="1600200" indent="-228600" algn="l" defTabSz="457200" rtl="0" eaLnBrk="1" latinLnBrk="0" hangingPunct="1">
        <a:spcBef>
          <a:spcPct val="20000"/>
        </a:spcBef>
        <a:buClr>
          <a:srgbClr val="00B0B9"/>
        </a:buClr>
        <a:buFont typeface="Arial"/>
        <a:buChar char="–"/>
        <a:defRPr sz="1200" b="0" i="0" kern="1200">
          <a:solidFill>
            <a:srgbClr val="373A36"/>
          </a:solidFill>
          <a:latin typeface="Helvetica Neue Light"/>
          <a:ea typeface="+mn-ea"/>
          <a:cs typeface="Helvetica Neue Light"/>
        </a:defRPr>
      </a:lvl4pPr>
      <a:lvl5pPr marL="2057400" indent="-228600" algn="l" defTabSz="457200" rtl="0" eaLnBrk="1" latinLnBrk="0" hangingPunct="1">
        <a:spcBef>
          <a:spcPct val="20000"/>
        </a:spcBef>
        <a:buClr>
          <a:srgbClr val="00B0B9"/>
        </a:buClr>
        <a:buFont typeface="Arial"/>
        <a:buChar char="»"/>
        <a:defRPr sz="1100" b="0" i="0" kern="1200">
          <a:solidFill>
            <a:srgbClr val="373A36"/>
          </a:solidFill>
          <a:latin typeface="Helvetica Neue Light"/>
          <a:ea typeface="+mn-ea"/>
          <a:cs typeface="Helvetica Neue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41"/>
            <a:ext cx="8229600" cy="595695"/>
          </a:xfrm>
        </p:spPr>
        <p:txBody>
          <a:bodyPr/>
          <a:lstStyle/>
          <a:p>
            <a:r>
              <a:rPr lang="en-US" altLang="ja-JP" dirty="0" smtClean="0"/>
              <a:t>Promise overview</a:t>
            </a:r>
            <a:endParaRPr lang="ja-JP" altLang="en-US" dirty="0"/>
          </a:p>
        </p:txBody>
      </p:sp>
      <p:sp>
        <p:nvSpPr>
          <p:cNvPr id="3" name="コンテンツ プレースホルダー 2"/>
          <p:cNvSpPr>
            <a:spLocks noGrp="1"/>
          </p:cNvSpPr>
          <p:nvPr>
            <p:ph idx="1"/>
          </p:nvPr>
        </p:nvSpPr>
        <p:spPr>
          <a:xfrm>
            <a:off x="457200" y="1079653"/>
            <a:ext cx="8229600" cy="5016347"/>
          </a:xfrm>
        </p:spPr>
        <p:txBody>
          <a:bodyPr anchor="ctr">
            <a:noAutofit/>
          </a:bodyPr>
          <a:lstStyle/>
          <a:p>
            <a:pPr>
              <a:spcAft>
                <a:spcPts val="600"/>
              </a:spcAft>
            </a:pPr>
            <a:r>
              <a:rPr lang="de-DE" altLang="ja-JP" sz="1600" dirty="0" smtClean="0"/>
              <a:t>K</a:t>
            </a:r>
            <a:r>
              <a:rPr lang="en-US" altLang="ja-JP" sz="1600" dirty="0" err="1" smtClean="0"/>
              <a:t>ey</a:t>
            </a:r>
            <a:r>
              <a:rPr lang="en-US" altLang="ja-JP" sz="1600" dirty="0" smtClean="0"/>
              <a:t> requirement</a:t>
            </a:r>
          </a:p>
          <a:p>
            <a:pPr lvl="1">
              <a:spcBef>
                <a:spcPts val="0"/>
              </a:spcBef>
            </a:pPr>
            <a:r>
              <a:rPr lang="de-DE" altLang="ja-JP" sz="1400" b="1" dirty="0" err="1" smtClean="0"/>
              <a:t>Guarantee</a:t>
            </a:r>
            <a:r>
              <a:rPr lang="de-DE" altLang="ja-JP" sz="1400" dirty="0" smtClean="0"/>
              <a:t> </a:t>
            </a:r>
            <a:r>
              <a:rPr lang="de-DE" altLang="ja-JP" sz="1400" dirty="0" err="1" smtClean="0"/>
              <a:t>that</a:t>
            </a:r>
            <a:r>
              <a:rPr lang="de-DE" altLang="ja-JP" sz="1400" dirty="0" smtClean="0"/>
              <a:t> at </a:t>
            </a:r>
            <a:r>
              <a:rPr lang="de-DE" altLang="ja-JP" sz="1400" dirty="0" err="1" smtClean="0"/>
              <a:t>start</a:t>
            </a:r>
            <a:r>
              <a:rPr lang="de-DE" altLang="ja-JP" sz="1400" dirty="0" smtClean="0"/>
              <a:t> time </a:t>
            </a:r>
            <a:r>
              <a:rPr lang="de-DE" altLang="ja-JP" sz="1400" dirty="0" err="1" smtClean="0"/>
              <a:t>of</a:t>
            </a:r>
            <a:r>
              <a:rPr lang="de-DE" altLang="ja-JP" sz="1400" dirty="0" smtClean="0"/>
              <a:t> a </a:t>
            </a:r>
            <a:r>
              <a:rPr lang="de-DE" altLang="ja-JP" sz="1400" dirty="0" err="1" smtClean="0"/>
              <a:t>reservation</a:t>
            </a:r>
            <a:r>
              <a:rPr lang="de-DE" altLang="ja-JP" sz="1400" dirty="0" smtClean="0"/>
              <a:t>, all </a:t>
            </a:r>
            <a:r>
              <a:rPr lang="de-DE" altLang="ja-JP" sz="1400" dirty="0" err="1" smtClean="0"/>
              <a:t>reserved</a:t>
            </a:r>
            <a:r>
              <a:rPr lang="de-DE" altLang="ja-JP" sz="1400" dirty="0" smtClean="0"/>
              <a:t> </a:t>
            </a:r>
            <a:r>
              <a:rPr lang="de-DE" altLang="ja-JP" sz="1400" dirty="0" err="1" smtClean="0"/>
              <a:t>resources</a:t>
            </a:r>
            <a:r>
              <a:rPr lang="de-DE" altLang="ja-JP" sz="1400" dirty="0" smtClean="0"/>
              <a:t> </a:t>
            </a:r>
            <a:r>
              <a:rPr lang="de-DE" altLang="ja-JP" sz="1400" dirty="0" err="1" smtClean="0"/>
              <a:t>of</a:t>
            </a:r>
            <a:r>
              <a:rPr lang="de-DE" altLang="ja-JP" sz="1400" dirty="0" smtClean="0"/>
              <a:t> </a:t>
            </a:r>
            <a:r>
              <a:rPr lang="de-DE" altLang="ja-JP" sz="1400" dirty="0" err="1" smtClean="0"/>
              <a:t>that</a:t>
            </a:r>
            <a:r>
              <a:rPr lang="de-DE" altLang="ja-JP" sz="1400" dirty="0" smtClean="0"/>
              <a:t> </a:t>
            </a:r>
            <a:r>
              <a:rPr lang="de-DE" altLang="ja-JP" sz="1400" dirty="0" err="1" smtClean="0"/>
              <a:t>reservation</a:t>
            </a:r>
            <a:r>
              <a:rPr lang="de-DE" altLang="ja-JP" sz="1400" dirty="0" smtClean="0"/>
              <a:t> </a:t>
            </a:r>
            <a:r>
              <a:rPr lang="de-DE" altLang="ja-JP" sz="1400" dirty="0" err="1" smtClean="0"/>
              <a:t>are</a:t>
            </a:r>
            <a:r>
              <a:rPr lang="de-DE" altLang="ja-JP" sz="1400" dirty="0" smtClean="0"/>
              <a:t> </a:t>
            </a:r>
            <a:r>
              <a:rPr lang="de-DE" altLang="ja-JP" sz="1400" dirty="0" err="1" smtClean="0"/>
              <a:t>ready</a:t>
            </a:r>
            <a:r>
              <a:rPr lang="de-DE" altLang="ja-JP" sz="1400" dirty="0" smtClean="0"/>
              <a:t> </a:t>
            </a:r>
            <a:r>
              <a:rPr lang="de-DE" altLang="ja-JP" sz="1400" dirty="0" err="1" smtClean="0"/>
              <a:t>to</a:t>
            </a:r>
            <a:r>
              <a:rPr lang="de-DE" altLang="ja-JP" sz="1400" dirty="0" smtClean="0"/>
              <a:t> </a:t>
            </a:r>
            <a:r>
              <a:rPr lang="de-DE" altLang="ja-JP" sz="1400" dirty="0" err="1" smtClean="0"/>
              <a:t>be</a:t>
            </a:r>
            <a:r>
              <a:rPr lang="de-DE" altLang="ja-JP" sz="1400" dirty="0" smtClean="0"/>
              <a:t> </a:t>
            </a:r>
            <a:r>
              <a:rPr lang="de-DE" altLang="ja-JP" sz="1400" dirty="0" err="1" smtClean="0"/>
              <a:t>used</a:t>
            </a:r>
            <a:r>
              <a:rPr lang="de-DE" altLang="ja-JP" sz="1400" dirty="0" smtClean="0"/>
              <a:t>/</a:t>
            </a:r>
            <a:r>
              <a:rPr lang="de-DE" altLang="ja-JP" sz="1400" dirty="0" err="1" smtClean="0"/>
              <a:t>allocated</a:t>
            </a:r>
            <a:endParaRPr lang="de-DE" altLang="ja-JP" sz="1400" dirty="0" smtClean="0"/>
          </a:p>
          <a:p>
            <a:pPr lvl="2"/>
            <a:r>
              <a:rPr lang="de-DE" altLang="ja-JP" sz="1200" dirty="0" smtClean="0"/>
              <a:t>As-</a:t>
            </a:r>
            <a:r>
              <a:rPr lang="de-DE" altLang="ja-JP" sz="1200" dirty="0" err="1" smtClean="0"/>
              <a:t>Is</a:t>
            </a:r>
            <a:r>
              <a:rPr lang="de-DE" altLang="ja-JP" sz="1200" dirty="0" smtClean="0"/>
              <a:t>: </a:t>
            </a:r>
            <a:r>
              <a:rPr lang="de-DE" altLang="ja-JP" sz="1200" dirty="0" err="1" smtClean="0"/>
              <a:t>Without</a:t>
            </a:r>
            <a:r>
              <a:rPr lang="de-DE" altLang="ja-JP" sz="1200" dirty="0" smtClean="0"/>
              <a:t> </a:t>
            </a:r>
            <a:r>
              <a:rPr lang="de-DE" altLang="ja-JP" sz="1200" dirty="0" err="1" smtClean="0"/>
              <a:t>reservation</a:t>
            </a:r>
            <a:r>
              <a:rPr lang="de-DE" altLang="ja-JP" sz="1200" dirty="0" smtClean="0"/>
              <a:t>, </a:t>
            </a:r>
            <a:r>
              <a:rPr lang="de-DE" altLang="ja-JP" sz="1200" dirty="0" err="1" smtClean="0"/>
              <a:t>when</a:t>
            </a:r>
            <a:r>
              <a:rPr lang="de-DE" altLang="ja-JP" sz="1200" dirty="0" smtClean="0"/>
              <a:t> </a:t>
            </a:r>
            <a:r>
              <a:rPr lang="de-DE" altLang="ja-JP" sz="1200" dirty="0" err="1" smtClean="0"/>
              <a:t>trying</a:t>
            </a:r>
            <a:r>
              <a:rPr lang="de-DE" altLang="ja-JP" sz="1200" dirty="0" smtClean="0"/>
              <a:t> </a:t>
            </a:r>
            <a:r>
              <a:rPr lang="de-DE" altLang="ja-JP" sz="1200" dirty="0" err="1" smtClean="0"/>
              <a:t>to</a:t>
            </a:r>
            <a:r>
              <a:rPr lang="de-DE" altLang="ja-JP" sz="1200" dirty="0" smtClean="0"/>
              <a:t> </a:t>
            </a:r>
            <a:r>
              <a:rPr lang="de-DE" altLang="ja-JP" sz="1200" dirty="0" err="1" smtClean="0"/>
              <a:t>allocate</a:t>
            </a:r>
            <a:r>
              <a:rPr lang="de-DE" altLang="ja-JP" sz="1200" dirty="0" smtClean="0"/>
              <a:t> </a:t>
            </a:r>
            <a:r>
              <a:rPr lang="de-DE" altLang="ja-JP" sz="1200" dirty="0" err="1" smtClean="0"/>
              <a:t>resources</a:t>
            </a:r>
            <a:r>
              <a:rPr lang="de-DE" altLang="ja-JP" sz="1200" dirty="0" smtClean="0"/>
              <a:t> </a:t>
            </a:r>
            <a:r>
              <a:rPr lang="de-DE" altLang="ja-JP" sz="1200" dirty="0" err="1" smtClean="0"/>
              <a:t>required</a:t>
            </a:r>
            <a:r>
              <a:rPr lang="de-DE" altLang="ja-JP" sz="1200" dirty="0" smtClean="0"/>
              <a:t> </a:t>
            </a:r>
            <a:r>
              <a:rPr lang="de-DE" altLang="ja-JP" sz="1200" dirty="0" err="1" smtClean="0"/>
              <a:t>for</a:t>
            </a:r>
            <a:r>
              <a:rPr lang="de-DE" altLang="ja-JP" sz="1200" dirty="0" smtClean="0"/>
              <a:t> a (</a:t>
            </a:r>
            <a:r>
              <a:rPr lang="de-DE" altLang="ja-JP" sz="1200" dirty="0" err="1" smtClean="0"/>
              <a:t>complex</a:t>
            </a:r>
            <a:r>
              <a:rPr lang="de-DE" altLang="ja-JP" sz="1200" dirty="0" smtClean="0"/>
              <a:t>/</a:t>
            </a:r>
            <a:r>
              <a:rPr lang="de-DE" altLang="ja-JP" sz="1200" dirty="0" err="1" smtClean="0"/>
              <a:t>composed</a:t>
            </a:r>
            <a:r>
              <a:rPr lang="de-DE" altLang="ja-JP" sz="1200" dirty="0" smtClean="0"/>
              <a:t>) </a:t>
            </a:r>
            <a:r>
              <a:rPr lang="de-DE" altLang="ja-JP" sz="1200" dirty="0" err="1" smtClean="0"/>
              <a:t>network</a:t>
            </a:r>
            <a:r>
              <a:rPr lang="de-DE" altLang="ja-JP" sz="1200" dirty="0" smtClean="0"/>
              <a:t> </a:t>
            </a:r>
            <a:r>
              <a:rPr lang="de-DE" altLang="ja-JP" sz="1200" dirty="0" err="1" smtClean="0"/>
              <a:t>service</a:t>
            </a:r>
            <a:r>
              <a:rPr lang="de-DE" altLang="ja-JP" sz="1200" dirty="0" smtClean="0"/>
              <a:t> (NS), it </a:t>
            </a:r>
            <a:r>
              <a:rPr lang="de-DE" altLang="ja-JP" sz="1200" dirty="0" err="1" smtClean="0"/>
              <a:t>may</a:t>
            </a:r>
            <a:r>
              <a:rPr lang="de-DE" altLang="ja-JP" sz="1200" dirty="0" smtClean="0"/>
              <a:t> happen </a:t>
            </a:r>
            <a:r>
              <a:rPr lang="de-DE" altLang="ja-JP" sz="1200" dirty="0" err="1" smtClean="0"/>
              <a:t>that</a:t>
            </a:r>
            <a:r>
              <a:rPr lang="de-DE" altLang="ja-JP" sz="1200" dirty="0" smtClean="0"/>
              <a:t> </a:t>
            </a:r>
            <a:r>
              <a:rPr lang="de-DE" altLang="ja-JP" sz="1200" dirty="0" err="1" smtClean="0"/>
              <a:t>during</a:t>
            </a:r>
            <a:r>
              <a:rPr lang="de-DE" altLang="ja-JP" sz="1200" dirty="0" smtClean="0"/>
              <a:t> </a:t>
            </a:r>
            <a:r>
              <a:rPr lang="de-DE" altLang="ja-JP" sz="1200" dirty="0" err="1" smtClean="0"/>
              <a:t>the</a:t>
            </a:r>
            <a:r>
              <a:rPr lang="de-DE" altLang="ja-JP" sz="1200" dirty="0" smtClean="0"/>
              <a:t> individual </a:t>
            </a:r>
            <a:r>
              <a:rPr lang="de-DE" altLang="ja-JP" sz="1200" dirty="0" err="1" smtClean="0"/>
              <a:t>allocation</a:t>
            </a:r>
            <a:r>
              <a:rPr lang="de-DE" altLang="ja-JP" sz="1200" dirty="0" smtClean="0"/>
              <a:t> </a:t>
            </a:r>
            <a:r>
              <a:rPr lang="de-DE" altLang="ja-JP" sz="1200" dirty="0" err="1" smtClean="0"/>
              <a:t>requests</a:t>
            </a:r>
            <a:r>
              <a:rPr lang="de-DE" altLang="ja-JP" sz="1200" dirty="0" smtClean="0"/>
              <a:t> (</a:t>
            </a:r>
            <a:r>
              <a:rPr lang="de-DE" altLang="ja-JP" sz="1200" dirty="0" err="1" smtClean="0"/>
              <a:t>for</a:t>
            </a:r>
            <a:r>
              <a:rPr lang="de-DE" altLang="ja-JP" sz="1200" dirty="0" smtClean="0"/>
              <a:t> </a:t>
            </a:r>
            <a:r>
              <a:rPr lang="de-DE" altLang="ja-JP" sz="1200" dirty="0" err="1" smtClean="0"/>
              <a:t>compute</a:t>
            </a:r>
            <a:r>
              <a:rPr lang="de-DE" altLang="ja-JP" sz="1200" dirty="0" smtClean="0"/>
              <a:t>/</a:t>
            </a:r>
            <a:r>
              <a:rPr lang="de-DE" altLang="ja-JP" sz="1200" dirty="0" err="1" smtClean="0"/>
              <a:t>storage</a:t>
            </a:r>
            <a:r>
              <a:rPr lang="de-DE" altLang="ja-JP" sz="1200" dirty="0" smtClean="0"/>
              <a:t>/</a:t>
            </a:r>
            <a:r>
              <a:rPr lang="de-DE" altLang="ja-JP" sz="1200" dirty="0" err="1" smtClean="0"/>
              <a:t>network</a:t>
            </a:r>
            <a:r>
              <a:rPr lang="de-DE" altLang="ja-JP" sz="1200" dirty="0" smtClean="0"/>
              <a:t>) an </a:t>
            </a:r>
            <a:r>
              <a:rPr lang="de-DE" altLang="ja-JP" sz="1200" dirty="0" err="1" smtClean="0"/>
              <a:t>error</a:t>
            </a:r>
            <a:r>
              <a:rPr lang="de-DE" altLang="ja-JP" sz="1200" dirty="0" smtClean="0"/>
              <a:t> </a:t>
            </a:r>
            <a:r>
              <a:rPr lang="de-DE" altLang="ja-JP" sz="1200" dirty="0" err="1" smtClean="0"/>
              <a:t>occurs</a:t>
            </a:r>
            <a:r>
              <a:rPr lang="de-DE" altLang="ja-JP" sz="1200" dirty="0" smtClean="0"/>
              <a:t>, </a:t>
            </a:r>
            <a:r>
              <a:rPr lang="de-DE" altLang="ja-JP" sz="1200" dirty="0" err="1" smtClean="0"/>
              <a:t>as</a:t>
            </a:r>
            <a:r>
              <a:rPr lang="de-DE" altLang="ja-JP" sz="1200" dirty="0" smtClean="0"/>
              <a:t> not </a:t>
            </a:r>
            <a:r>
              <a:rPr lang="de-DE" altLang="ja-JP" sz="1200" dirty="0" err="1" smtClean="0"/>
              <a:t>sufficient</a:t>
            </a:r>
            <a:r>
              <a:rPr lang="de-DE" altLang="ja-JP" sz="1200" dirty="0" smtClean="0"/>
              <a:t> </a:t>
            </a:r>
            <a:r>
              <a:rPr lang="de-DE" altLang="ja-JP" sz="1200" dirty="0" err="1" smtClean="0"/>
              <a:t>resources</a:t>
            </a:r>
            <a:r>
              <a:rPr lang="de-DE" altLang="ja-JP" sz="1200" dirty="0" smtClean="0"/>
              <a:t> </a:t>
            </a:r>
            <a:r>
              <a:rPr lang="de-DE" altLang="ja-JP" sz="1200" dirty="0" err="1" smtClean="0"/>
              <a:t>with</a:t>
            </a:r>
            <a:r>
              <a:rPr lang="de-DE" altLang="ja-JP" sz="1200" dirty="0" smtClean="0"/>
              <a:t> </a:t>
            </a:r>
            <a:r>
              <a:rPr lang="de-DE" altLang="ja-JP" sz="1200" dirty="0" err="1" smtClean="0"/>
              <a:t>the</a:t>
            </a:r>
            <a:r>
              <a:rPr lang="de-DE" altLang="ja-JP" sz="1200" dirty="0" smtClean="0"/>
              <a:t> </a:t>
            </a:r>
            <a:r>
              <a:rPr lang="de-DE" altLang="ja-JP" sz="1200" dirty="0" err="1" smtClean="0"/>
              <a:t>requested</a:t>
            </a:r>
            <a:r>
              <a:rPr lang="de-DE" altLang="ja-JP" sz="1200" dirty="0" smtClean="0"/>
              <a:t> </a:t>
            </a:r>
            <a:r>
              <a:rPr lang="de-DE" altLang="ja-JP" sz="1200" dirty="0" err="1" smtClean="0"/>
              <a:t>characteristics</a:t>
            </a:r>
            <a:r>
              <a:rPr lang="de-DE" altLang="ja-JP" sz="1200" dirty="0" smtClean="0"/>
              <a:t> </a:t>
            </a:r>
            <a:r>
              <a:rPr lang="de-DE" altLang="ja-JP" sz="1200" dirty="0" err="1" smtClean="0"/>
              <a:t>are</a:t>
            </a:r>
            <a:r>
              <a:rPr lang="de-DE" altLang="ja-JP" sz="1200" dirty="0" smtClean="0"/>
              <a:t> </a:t>
            </a:r>
            <a:r>
              <a:rPr lang="de-DE" altLang="ja-JP" sz="1200" dirty="0" err="1" smtClean="0"/>
              <a:t>available</a:t>
            </a:r>
            <a:r>
              <a:rPr lang="de-DE" altLang="ja-JP" sz="1200" dirty="0" smtClean="0"/>
              <a:t>, </a:t>
            </a:r>
            <a:r>
              <a:rPr lang="de-DE" altLang="ja-JP" sz="1200" dirty="0" err="1" smtClean="0"/>
              <a:t>and</a:t>
            </a:r>
            <a:r>
              <a:rPr lang="de-DE" altLang="ja-JP" sz="1200" dirty="0" smtClean="0"/>
              <a:t> </a:t>
            </a:r>
            <a:r>
              <a:rPr lang="de-DE" altLang="ja-JP" sz="1200" dirty="0" err="1" smtClean="0"/>
              <a:t>the</a:t>
            </a:r>
            <a:r>
              <a:rPr lang="de-DE" altLang="ja-JP" sz="1200" dirty="0" smtClean="0"/>
              <a:t> </a:t>
            </a:r>
            <a:r>
              <a:rPr lang="de-DE" altLang="ja-JP" sz="1200" dirty="0" err="1" smtClean="0"/>
              <a:t>overall</a:t>
            </a:r>
            <a:r>
              <a:rPr lang="de-DE" altLang="ja-JP" sz="1200" dirty="0" smtClean="0"/>
              <a:t> </a:t>
            </a:r>
            <a:r>
              <a:rPr lang="de-DE" altLang="ja-JP" sz="1200" dirty="0" err="1" smtClean="0"/>
              <a:t>instanstiation</a:t>
            </a:r>
            <a:r>
              <a:rPr lang="de-DE" altLang="ja-JP" sz="1200" dirty="0" smtClean="0"/>
              <a:t> </a:t>
            </a:r>
            <a:r>
              <a:rPr lang="de-DE" altLang="ja-JP" sz="1200" dirty="0" err="1" smtClean="0"/>
              <a:t>of</a:t>
            </a:r>
            <a:r>
              <a:rPr lang="de-DE" altLang="ja-JP" sz="1200" dirty="0" smtClean="0"/>
              <a:t> </a:t>
            </a:r>
            <a:r>
              <a:rPr lang="de-DE" altLang="ja-JP" sz="1200" dirty="0" err="1" smtClean="0"/>
              <a:t>the</a:t>
            </a:r>
            <a:r>
              <a:rPr lang="de-DE" altLang="ja-JP" sz="1200" dirty="0" smtClean="0"/>
              <a:t> </a:t>
            </a:r>
            <a:r>
              <a:rPr lang="de-DE" altLang="ja-JP" sz="1200" dirty="0" err="1" smtClean="0"/>
              <a:t>service</a:t>
            </a:r>
            <a:r>
              <a:rPr lang="de-DE" altLang="ja-JP" sz="1200" dirty="0" smtClean="0"/>
              <a:t> </a:t>
            </a:r>
            <a:r>
              <a:rPr lang="de-DE" altLang="ja-JP" sz="1200" dirty="0" err="1" smtClean="0"/>
              <a:t>may</a:t>
            </a:r>
            <a:r>
              <a:rPr lang="de-DE" altLang="ja-JP" sz="1200" dirty="0" smtClean="0"/>
              <a:t> </a:t>
            </a:r>
            <a:r>
              <a:rPr lang="de-DE" altLang="ja-JP" sz="1200" dirty="0" err="1" smtClean="0"/>
              <a:t>fail</a:t>
            </a:r>
            <a:r>
              <a:rPr lang="de-DE" altLang="ja-JP" sz="1200" smtClean="0"/>
              <a:t>.</a:t>
            </a:r>
          </a:p>
          <a:p>
            <a:pPr lvl="2"/>
            <a:endParaRPr lang="de-DE" altLang="ja-JP" sz="1200" dirty="0" smtClean="0"/>
          </a:p>
          <a:p>
            <a:pPr>
              <a:spcBef>
                <a:spcPts val="1200"/>
              </a:spcBef>
              <a:spcAft>
                <a:spcPts val="600"/>
              </a:spcAft>
            </a:pPr>
            <a:r>
              <a:rPr lang="de-DE" altLang="ja-JP" sz="1600" dirty="0" err="1" smtClean="0"/>
              <a:t>Use</a:t>
            </a:r>
            <a:r>
              <a:rPr lang="de-DE" altLang="ja-JP" sz="1600" dirty="0" smtClean="0"/>
              <a:t> </a:t>
            </a:r>
            <a:r>
              <a:rPr lang="de-DE" altLang="ja-JP" sz="1600" dirty="0" err="1" smtClean="0"/>
              <a:t>cases</a:t>
            </a:r>
            <a:r>
              <a:rPr lang="de-DE" altLang="ja-JP" sz="1600" dirty="0" smtClean="0"/>
              <a:t> / </a:t>
            </a:r>
            <a:r>
              <a:rPr lang="de-DE" altLang="ja-JP" sz="1600" dirty="0" err="1" smtClean="0"/>
              <a:t>scenarios</a:t>
            </a:r>
            <a:r>
              <a:rPr lang="de-DE" altLang="ja-JP" sz="1600" baseline="30000" dirty="0" smtClean="0"/>
              <a:t> </a:t>
            </a:r>
            <a:r>
              <a:rPr lang="de-DE" altLang="ja-JP" sz="1050" dirty="0" smtClean="0"/>
              <a:t>(</a:t>
            </a:r>
            <a:r>
              <a:rPr lang="de-DE" altLang="ja-JP" sz="1050" dirty="0" err="1" smtClean="0"/>
              <a:t>see</a:t>
            </a:r>
            <a:r>
              <a:rPr lang="de-DE" altLang="ja-JP" sz="1050" dirty="0" smtClean="0"/>
              <a:t> also ETSI NFV IFA010)</a:t>
            </a:r>
          </a:p>
          <a:p>
            <a:pPr lvl="1">
              <a:spcBef>
                <a:spcPts val="0"/>
              </a:spcBef>
            </a:pPr>
            <a:r>
              <a:rPr lang="de-DE" altLang="ja-JP" sz="1400" dirty="0" err="1" smtClean="0"/>
              <a:t>Scheduled</a:t>
            </a:r>
            <a:r>
              <a:rPr lang="de-DE" altLang="ja-JP" sz="1400" dirty="0" smtClean="0"/>
              <a:t> </a:t>
            </a:r>
            <a:r>
              <a:rPr lang="de-DE" altLang="ja-JP" sz="1400" dirty="0" err="1" smtClean="0"/>
              <a:t>event</a:t>
            </a:r>
            <a:r>
              <a:rPr lang="de-DE" altLang="ja-JP" sz="1400" dirty="0" smtClean="0"/>
              <a:t>: e.g. rock </a:t>
            </a:r>
            <a:r>
              <a:rPr lang="de-DE" altLang="ja-JP" sz="1400" dirty="0" err="1" smtClean="0"/>
              <a:t>concert</a:t>
            </a:r>
            <a:r>
              <a:rPr lang="de-DE" altLang="ja-JP" sz="1400" dirty="0" smtClean="0"/>
              <a:t> </a:t>
            </a:r>
            <a:r>
              <a:rPr lang="de-DE" altLang="ja-JP" sz="1400" dirty="0" err="1" smtClean="0"/>
              <a:t>or</a:t>
            </a:r>
            <a:r>
              <a:rPr lang="de-DE" altLang="ja-JP" sz="1400" dirty="0" smtClean="0"/>
              <a:t> </a:t>
            </a:r>
            <a:r>
              <a:rPr lang="de-DE" altLang="ja-JP" sz="1400" dirty="0" err="1" smtClean="0"/>
              <a:t>football</a:t>
            </a:r>
            <a:r>
              <a:rPr lang="de-DE" altLang="ja-JP" sz="1400" dirty="0" smtClean="0"/>
              <a:t> </a:t>
            </a:r>
            <a:r>
              <a:rPr lang="de-DE" altLang="ja-JP" sz="1400" dirty="0" err="1" smtClean="0"/>
              <a:t>match</a:t>
            </a:r>
            <a:r>
              <a:rPr lang="de-DE" altLang="ja-JP" sz="1400" dirty="0"/>
              <a:t> </a:t>
            </a:r>
            <a:r>
              <a:rPr lang="de-DE" altLang="ja-JP" sz="1400" dirty="0" err="1" smtClean="0"/>
              <a:t>with</a:t>
            </a:r>
            <a:r>
              <a:rPr lang="de-DE" altLang="ja-JP" sz="1400" dirty="0" smtClean="0"/>
              <a:t> </a:t>
            </a:r>
            <a:r>
              <a:rPr lang="de-DE" altLang="ja-JP" sz="1400" dirty="0" err="1" smtClean="0"/>
              <a:t>expected</a:t>
            </a:r>
            <a:r>
              <a:rPr lang="de-DE" altLang="ja-JP" sz="1400" dirty="0" smtClean="0"/>
              <a:t> </a:t>
            </a:r>
            <a:r>
              <a:rPr lang="de-DE" altLang="ja-JP" sz="1400" dirty="0" err="1" smtClean="0"/>
              <a:t>peak</a:t>
            </a:r>
            <a:r>
              <a:rPr lang="de-DE" altLang="ja-JP" sz="1400" dirty="0" smtClean="0"/>
              <a:t> </a:t>
            </a:r>
            <a:r>
              <a:rPr lang="de-DE" altLang="ja-JP" sz="1400" dirty="0" err="1" smtClean="0"/>
              <a:t>traffic</a:t>
            </a:r>
            <a:endParaRPr lang="de-DE" altLang="ja-JP" sz="1400" dirty="0" smtClean="0"/>
          </a:p>
          <a:p>
            <a:pPr lvl="1"/>
            <a:r>
              <a:rPr lang="de-DE" altLang="ja-JP" sz="1400" dirty="0" err="1" smtClean="0"/>
              <a:t>Detailed</a:t>
            </a:r>
            <a:r>
              <a:rPr lang="de-DE" altLang="ja-JP" sz="1400" dirty="0" smtClean="0"/>
              <a:t> </a:t>
            </a:r>
            <a:r>
              <a:rPr lang="de-DE" altLang="ja-JP" sz="1400" dirty="0" err="1" smtClean="0"/>
              <a:t>capabilities</a:t>
            </a:r>
            <a:r>
              <a:rPr lang="de-DE" altLang="ja-JP" sz="1400" dirty="0" smtClean="0"/>
              <a:t>: VIM </a:t>
            </a:r>
            <a:r>
              <a:rPr lang="en-US" altLang="ja-JP" sz="1400" dirty="0" smtClean="0"/>
              <a:t>holds detailed </a:t>
            </a:r>
            <a:r>
              <a:rPr lang="en-US" altLang="ja-JP" sz="1400" dirty="0"/>
              <a:t>information about </a:t>
            </a:r>
            <a:r>
              <a:rPr lang="en-US" altLang="ja-JP" sz="1400" dirty="0" smtClean="0"/>
              <a:t>managed NFVI resources </a:t>
            </a:r>
            <a:r>
              <a:rPr lang="en-US" altLang="ja-JP" sz="1400" dirty="0"/>
              <a:t>and their </a:t>
            </a:r>
            <a:r>
              <a:rPr lang="en-US" altLang="ja-JP" sz="1400" dirty="0" smtClean="0"/>
              <a:t>availability, whereas the NFVO only holds abstracted information.</a:t>
            </a:r>
            <a:endParaRPr lang="de-DE" altLang="ja-JP" sz="1400" dirty="0" smtClean="0"/>
          </a:p>
          <a:p>
            <a:pPr lvl="1"/>
            <a:r>
              <a:rPr lang="de-DE" altLang="ja-JP" sz="1400" dirty="0" smtClean="0"/>
              <a:t>5G </a:t>
            </a:r>
            <a:r>
              <a:rPr lang="de-DE" altLang="ja-JP" sz="1400" dirty="0" err="1" smtClean="0"/>
              <a:t>services</a:t>
            </a:r>
            <a:r>
              <a:rPr lang="de-DE" altLang="ja-JP" sz="1400" dirty="0" smtClean="0"/>
              <a:t>: </a:t>
            </a:r>
            <a:r>
              <a:rPr lang="de-DE" altLang="ja-JP" sz="1400" dirty="0" err="1" smtClean="0"/>
              <a:t>many</a:t>
            </a:r>
            <a:r>
              <a:rPr lang="de-DE" altLang="ja-JP" sz="1400" dirty="0" smtClean="0"/>
              <a:t> </a:t>
            </a:r>
            <a:r>
              <a:rPr lang="de-DE" altLang="ja-JP" sz="1400" dirty="0" err="1" smtClean="0"/>
              <a:t>virtualized</a:t>
            </a:r>
            <a:r>
              <a:rPr lang="de-DE" altLang="ja-JP" sz="1400" dirty="0" smtClean="0"/>
              <a:t> </a:t>
            </a:r>
            <a:r>
              <a:rPr lang="de-DE" altLang="ja-JP" sz="1400" dirty="0" err="1" smtClean="0"/>
              <a:t>service</a:t>
            </a:r>
            <a:r>
              <a:rPr lang="de-DE" altLang="ja-JP" sz="1400" dirty="0" smtClean="0"/>
              <a:t> </a:t>
            </a:r>
            <a:r>
              <a:rPr lang="de-DE" altLang="ja-JP" sz="1400" dirty="0" err="1" smtClean="0"/>
              <a:t>that</a:t>
            </a:r>
            <a:r>
              <a:rPr lang="de-DE" altLang="ja-JP" sz="1400" dirty="0" smtClean="0"/>
              <a:t> </a:t>
            </a:r>
            <a:r>
              <a:rPr lang="de-DE" altLang="ja-JP" sz="1400" dirty="0" err="1" smtClean="0"/>
              <a:t>have</a:t>
            </a:r>
            <a:r>
              <a:rPr lang="de-DE" altLang="ja-JP" sz="1400" dirty="0" smtClean="0"/>
              <a:t> </a:t>
            </a:r>
            <a:r>
              <a:rPr lang="de-DE" altLang="ja-JP" sz="1400" dirty="0" err="1" smtClean="0"/>
              <a:t>to</a:t>
            </a:r>
            <a:r>
              <a:rPr lang="de-DE" altLang="ja-JP" sz="1400" dirty="0" smtClean="0"/>
              <a:t> </a:t>
            </a:r>
            <a:r>
              <a:rPr lang="de-DE" altLang="ja-JP" sz="1400" dirty="0" err="1" smtClean="0"/>
              <a:t>share</a:t>
            </a:r>
            <a:r>
              <a:rPr lang="de-DE" altLang="ja-JP" sz="1400" dirty="0" smtClean="0"/>
              <a:t> limited </a:t>
            </a:r>
            <a:r>
              <a:rPr lang="de-DE" altLang="ja-JP" sz="1400" dirty="0" err="1" smtClean="0"/>
              <a:t>resources</a:t>
            </a:r>
            <a:endParaRPr lang="de-DE" altLang="ja-JP" sz="1400" dirty="0" smtClean="0"/>
          </a:p>
          <a:p>
            <a:pPr lvl="1"/>
            <a:r>
              <a:rPr lang="de-DE" altLang="ja-JP" sz="1400" dirty="0" err="1" smtClean="0"/>
              <a:t>Disaster</a:t>
            </a:r>
            <a:r>
              <a:rPr lang="de-DE" altLang="ja-JP" sz="1400" dirty="0" smtClean="0"/>
              <a:t>: </a:t>
            </a:r>
            <a:r>
              <a:rPr lang="de-DE" altLang="ja-JP" sz="1400" dirty="0" err="1" smtClean="0"/>
              <a:t>valuable</a:t>
            </a:r>
            <a:r>
              <a:rPr lang="de-DE" altLang="ja-JP" sz="1400" dirty="0" smtClean="0"/>
              <a:t> limited time after e.g. </a:t>
            </a:r>
            <a:r>
              <a:rPr lang="de-DE" altLang="ja-JP" sz="1400" dirty="0" err="1" smtClean="0"/>
              <a:t>tsunami</a:t>
            </a:r>
            <a:r>
              <a:rPr lang="de-DE" altLang="ja-JP" sz="1400" dirty="0" smtClean="0"/>
              <a:t> </a:t>
            </a:r>
            <a:r>
              <a:rPr lang="de-DE" altLang="ja-JP" sz="1400" dirty="0" err="1" smtClean="0"/>
              <a:t>warning</a:t>
            </a:r>
            <a:endParaRPr lang="de-DE" altLang="ja-JP" sz="1400" dirty="0" smtClean="0"/>
          </a:p>
          <a:p>
            <a:pPr lvl="1"/>
            <a:r>
              <a:rPr lang="de-DE" altLang="ja-JP" sz="1400" dirty="0"/>
              <a:t>Multi-</a:t>
            </a:r>
            <a:r>
              <a:rPr lang="de-DE" altLang="ja-JP" sz="1400" dirty="0" err="1"/>
              <a:t>tenant</a:t>
            </a:r>
            <a:r>
              <a:rPr lang="de-DE" altLang="ja-JP" sz="1400" dirty="0"/>
              <a:t> </a:t>
            </a:r>
            <a:r>
              <a:rPr lang="de-DE" altLang="ja-JP" sz="1400" dirty="0" err="1"/>
              <a:t>deployment</a:t>
            </a:r>
            <a:r>
              <a:rPr lang="de-DE" altLang="ja-JP" sz="1400" dirty="0"/>
              <a:t>: </a:t>
            </a:r>
            <a:r>
              <a:rPr lang="de-DE" altLang="ja-JP" sz="1400" dirty="0" err="1"/>
              <a:t>avoid</a:t>
            </a:r>
            <a:r>
              <a:rPr lang="de-DE" altLang="ja-JP" sz="1400" dirty="0"/>
              <a:t> </a:t>
            </a:r>
            <a:r>
              <a:rPr lang="de-DE" altLang="ja-JP" sz="1400" dirty="0" err="1"/>
              <a:t>resource</a:t>
            </a:r>
            <a:r>
              <a:rPr lang="de-DE" altLang="ja-JP" sz="1400" dirty="0"/>
              <a:t> </a:t>
            </a:r>
            <a:r>
              <a:rPr lang="de-DE" altLang="ja-JP" sz="1400" dirty="0" err="1"/>
              <a:t>management</a:t>
            </a:r>
            <a:r>
              <a:rPr lang="de-DE" altLang="ja-JP" sz="1400" dirty="0"/>
              <a:t> </a:t>
            </a:r>
            <a:r>
              <a:rPr lang="de-DE" altLang="ja-JP" sz="1400" dirty="0" err="1"/>
              <a:t>race</a:t>
            </a:r>
            <a:r>
              <a:rPr lang="de-DE" altLang="ja-JP" sz="1400" dirty="0"/>
              <a:t> </a:t>
            </a:r>
            <a:r>
              <a:rPr lang="de-DE" altLang="ja-JP" sz="1400" dirty="0" err="1"/>
              <a:t>conditions</a:t>
            </a:r>
            <a:endParaRPr lang="de-DE" altLang="ja-JP" sz="1400" dirty="0"/>
          </a:p>
          <a:p>
            <a:pPr marL="457200" lvl="1" indent="0">
              <a:buNone/>
            </a:pPr>
            <a:endParaRPr lang="en-US" altLang="ja-JP" sz="1400" dirty="0" smtClean="0"/>
          </a:p>
        </p:txBody>
      </p:sp>
    </p:spTree>
    <p:extLst>
      <p:ext uri="{BB962C8B-B14F-4D97-AF65-F5344CB8AC3E}">
        <p14:creationId xmlns:p14="http://schemas.microsoft.com/office/powerpoint/2010/main" val="6682950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512540"/>
          </a:xfrm>
        </p:spPr>
        <p:txBody>
          <a:bodyPr/>
          <a:lstStyle/>
          <a:p>
            <a:r>
              <a:rPr lang="en-US" dirty="0" smtClean="0"/>
              <a:t>Implementation Overview</a:t>
            </a:r>
            <a:endParaRPr lang="en-US" dirty="0">
              <a:solidFill>
                <a:srgbClr val="FF0000"/>
              </a:solidFill>
            </a:endParaRPr>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6766" y="926566"/>
            <a:ext cx="3337997" cy="3699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94" y="926565"/>
            <a:ext cx="4855140" cy="20485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95495" y="4890051"/>
            <a:ext cx="3460543" cy="9117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Content Placeholder 2"/>
          <p:cNvSpPr>
            <a:spLocks noGrp="1"/>
          </p:cNvSpPr>
          <p:nvPr>
            <p:ph idx="1"/>
          </p:nvPr>
        </p:nvSpPr>
        <p:spPr>
          <a:xfrm>
            <a:off x="457200" y="3114675"/>
            <a:ext cx="4758856" cy="3011491"/>
          </a:xfrm>
        </p:spPr>
        <p:txBody>
          <a:bodyPr>
            <a:normAutofit fontScale="77500" lnSpcReduction="20000"/>
          </a:bodyPr>
          <a:lstStyle/>
          <a:p>
            <a:r>
              <a:rPr lang="en-US" dirty="0" smtClean="0"/>
              <a:t>Intent-driven N/B Interfaces</a:t>
            </a:r>
          </a:p>
          <a:p>
            <a:pPr lvl="1"/>
            <a:r>
              <a:rPr lang="en-US" dirty="0" smtClean="0"/>
              <a:t>create/update/cancel/query reservation</a:t>
            </a:r>
            <a:endParaRPr lang="en-US" dirty="0"/>
          </a:p>
          <a:p>
            <a:pPr lvl="1"/>
            <a:r>
              <a:rPr lang="en-US" dirty="0"/>
              <a:t>i</a:t>
            </a:r>
            <a:r>
              <a:rPr lang="en-US" dirty="0" smtClean="0"/>
              <a:t>ncrease/decrease/query capacity</a:t>
            </a:r>
            <a:endParaRPr lang="en-US" dirty="0"/>
          </a:p>
          <a:p>
            <a:pPr lvl="1"/>
            <a:r>
              <a:rPr lang="en-US" dirty="0" smtClean="0"/>
              <a:t>create/destroy instance</a:t>
            </a:r>
          </a:p>
          <a:p>
            <a:pPr marL="457200" lvl="1" indent="0">
              <a:buNone/>
            </a:pPr>
            <a:endParaRPr lang="en-US" dirty="0" smtClean="0"/>
          </a:p>
          <a:p>
            <a:r>
              <a:rPr lang="en-US" dirty="0" smtClean="0"/>
              <a:t>Supported Interfaces</a:t>
            </a:r>
          </a:p>
          <a:p>
            <a:pPr lvl="1"/>
            <a:r>
              <a:rPr lang="en-US" dirty="0" smtClean="0"/>
              <a:t>CLI, REST/JSON, WEBSOCKET, BROWSER</a:t>
            </a:r>
          </a:p>
          <a:p>
            <a:pPr marL="457200" lvl="1" indent="0">
              <a:buNone/>
            </a:pPr>
            <a:endParaRPr lang="en-US" dirty="0" smtClean="0"/>
          </a:p>
          <a:p>
            <a:r>
              <a:rPr lang="en-US" dirty="0" smtClean="0"/>
              <a:t>Model-driven Implementation</a:t>
            </a:r>
          </a:p>
          <a:p>
            <a:pPr lvl="1"/>
            <a:r>
              <a:rPr lang="en-US" dirty="0" smtClean="0"/>
              <a:t>YANG (data model schemas)</a:t>
            </a:r>
          </a:p>
          <a:p>
            <a:pPr lvl="1"/>
            <a:r>
              <a:rPr lang="en-US" dirty="0" smtClean="0"/>
              <a:t>YAML (control logic definitions)</a:t>
            </a:r>
          </a:p>
          <a:p>
            <a:pPr lvl="1"/>
            <a:r>
              <a:rPr lang="en-US" dirty="0" smtClean="0"/>
              <a:t>JSON (configuration data)</a:t>
            </a:r>
          </a:p>
          <a:p>
            <a:pPr lvl="1"/>
            <a:r>
              <a:rPr lang="en-US" dirty="0" smtClean="0"/>
              <a:t>JSX* (visualization schemas)</a:t>
            </a:r>
            <a:endParaRPr lang="en-US" dirty="0"/>
          </a:p>
        </p:txBody>
      </p:sp>
    </p:spTree>
    <p:extLst>
      <p:ext uri="{BB962C8B-B14F-4D97-AF65-F5344CB8AC3E}">
        <p14:creationId xmlns:p14="http://schemas.microsoft.com/office/powerpoint/2010/main" val="24615052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p:cNvPicPr>
            <a:picLocks noChangeAspect="1" noChangeArrowheads="1"/>
          </p:cNvPicPr>
          <p:nvPr/>
        </p:nvPicPr>
        <p:blipFill>
          <a:blip r:embed="rId2">
            <a:extLst>
              <a:ext uri="{BEBA8EAE-BF5A-486C-A8C5-ECC9F3942E4B}">
                <a14:imgProps xmlns:a14="http://schemas.microsoft.com/office/drawing/2010/main">
                  <a14:imgLayer r:embed="rId3">
                    <a14:imgEffect>
                      <a14:artisticCrisscrossEtching/>
                    </a14:imgEffect>
                  </a14:imgLayer>
                </a14:imgProps>
              </a:ext>
              <a:ext uri="{28A0092B-C50C-407E-A947-70E740481C1C}">
                <a14:useLocalDpi xmlns:a14="http://schemas.microsoft.com/office/drawing/2010/main" val="0"/>
              </a:ext>
            </a:extLst>
          </a:blip>
          <a:srcRect/>
          <a:stretch>
            <a:fillRect/>
          </a:stretch>
        </p:blipFill>
        <p:spPr bwMode="auto">
          <a:xfrm>
            <a:off x="561973" y="923925"/>
            <a:ext cx="5710237" cy="54295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4639"/>
            <a:ext cx="8229600" cy="744536"/>
          </a:xfrm>
        </p:spPr>
        <p:txBody>
          <a:bodyPr/>
          <a:lstStyle/>
          <a:p>
            <a:r>
              <a:rPr lang="de-DE" dirty="0" smtClean="0"/>
              <a:t>Promise Live Demonstration</a:t>
            </a:r>
            <a:endParaRPr lang="en-US" dirty="0"/>
          </a:p>
        </p:txBody>
      </p:sp>
      <p:sp>
        <p:nvSpPr>
          <p:cNvPr id="7" name="Horizontal Scroll 6"/>
          <p:cNvSpPr/>
          <p:nvPr/>
        </p:nvSpPr>
        <p:spPr>
          <a:xfrm>
            <a:off x="4800600" y="4312920"/>
            <a:ext cx="4114800" cy="2173039"/>
          </a:xfrm>
          <a:prstGeom prst="horizontalScroll">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dirty="0" smtClean="0"/>
              <a:t>    </a:t>
            </a:r>
            <a:r>
              <a:rPr lang="en-US" dirty="0" smtClean="0">
                <a:solidFill>
                  <a:schemeClr val="bg1">
                    <a:lumMod val="85000"/>
                  </a:schemeClr>
                </a:solidFill>
              </a:rPr>
              <a:t>OPNFV </a:t>
            </a:r>
            <a:r>
              <a:rPr lang="en-US" dirty="0">
                <a:solidFill>
                  <a:schemeClr val="bg1">
                    <a:lumMod val="85000"/>
                  </a:schemeClr>
                </a:solidFill>
              </a:rPr>
              <a:t>Project </a:t>
            </a:r>
            <a:r>
              <a:rPr lang="en-US" dirty="0" smtClean="0">
                <a:solidFill>
                  <a:schemeClr val="bg1">
                    <a:lumMod val="85000"/>
                  </a:schemeClr>
                </a:solidFill>
              </a:rPr>
              <a:t>Theater</a:t>
            </a:r>
          </a:p>
          <a:p>
            <a:r>
              <a:rPr lang="en-US" b="1" dirty="0" smtClean="0"/>
              <a:t>    </a:t>
            </a:r>
            <a:r>
              <a:rPr lang="en-US" b="1" dirty="0" smtClean="0">
                <a:solidFill>
                  <a:schemeClr val="bg1"/>
                </a:solidFill>
              </a:rPr>
              <a:t>Thursday </a:t>
            </a:r>
            <a:r>
              <a:rPr lang="en-US" b="1" dirty="0">
                <a:solidFill>
                  <a:schemeClr val="bg1"/>
                </a:solidFill>
              </a:rPr>
              <a:t>2:25 - </a:t>
            </a:r>
            <a:r>
              <a:rPr lang="en-US" b="1" dirty="0" smtClean="0">
                <a:solidFill>
                  <a:schemeClr val="bg1"/>
                </a:solidFill>
              </a:rPr>
              <a:t>2:45pm</a:t>
            </a:r>
            <a:endParaRPr lang="en-US" dirty="0">
              <a:solidFill>
                <a:schemeClr val="bg1"/>
              </a:solidFill>
            </a:endParaRPr>
          </a:p>
          <a:p>
            <a:r>
              <a:rPr lang="en-US" b="1" dirty="0" smtClean="0">
                <a:solidFill>
                  <a:schemeClr val="bg1"/>
                </a:solidFill>
              </a:rPr>
              <a:t>    Promise </a:t>
            </a:r>
            <a:r>
              <a:rPr lang="en-US" b="1" dirty="0">
                <a:solidFill>
                  <a:schemeClr val="bg1"/>
                </a:solidFill>
              </a:rPr>
              <a:t>- Planning the Future</a:t>
            </a:r>
            <a:r>
              <a:rPr lang="en-US" dirty="0">
                <a:solidFill>
                  <a:schemeClr val="bg1"/>
                </a:solidFill>
              </a:rPr>
              <a:t> </a:t>
            </a:r>
            <a:endParaRPr lang="en-US" dirty="0" smtClean="0">
              <a:solidFill>
                <a:schemeClr val="bg1"/>
              </a:solidFill>
            </a:endParaRPr>
          </a:p>
          <a:p>
            <a:r>
              <a:rPr lang="en-US" dirty="0"/>
              <a:t>	</a:t>
            </a:r>
            <a:r>
              <a:rPr lang="en-US" dirty="0" smtClean="0">
                <a:solidFill>
                  <a:schemeClr val="bg1">
                    <a:lumMod val="85000"/>
                  </a:schemeClr>
                </a:solidFill>
              </a:rPr>
              <a:t>Peter </a:t>
            </a:r>
            <a:r>
              <a:rPr lang="en-US" dirty="0">
                <a:solidFill>
                  <a:schemeClr val="bg1">
                    <a:lumMod val="85000"/>
                  </a:schemeClr>
                </a:solidFill>
              </a:rPr>
              <a:t>Lee, ClearPath Networks</a:t>
            </a:r>
          </a:p>
          <a:p>
            <a:pPr lvl="1"/>
            <a:r>
              <a:rPr lang="en-US" dirty="0" smtClean="0">
                <a:solidFill>
                  <a:schemeClr val="bg1">
                    <a:lumMod val="85000"/>
                  </a:schemeClr>
                </a:solidFill>
              </a:rPr>
              <a:t>Gerald </a:t>
            </a:r>
            <a:r>
              <a:rPr lang="en-US" dirty="0" err="1">
                <a:solidFill>
                  <a:schemeClr val="bg1">
                    <a:lumMod val="85000"/>
                  </a:schemeClr>
                </a:solidFill>
              </a:rPr>
              <a:t>Kunzmann</a:t>
            </a:r>
            <a:r>
              <a:rPr lang="en-US" dirty="0">
                <a:solidFill>
                  <a:schemeClr val="bg1">
                    <a:lumMod val="85000"/>
                  </a:schemeClr>
                </a:solidFill>
              </a:rPr>
              <a:t>, DOCOMO</a:t>
            </a:r>
          </a:p>
        </p:txBody>
      </p:sp>
      <p:sp>
        <p:nvSpPr>
          <p:cNvPr id="14" name="Content Placeholder 2"/>
          <p:cNvSpPr>
            <a:spLocks noGrp="1"/>
          </p:cNvSpPr>
          <p:nvPr>
            <p:ph idx="1"/>
          </p:nvPr>
        </p:nvSpPr>
        <p:spPr>
          <a:xfrm>
            <a:off x="6391274" y="1419224"/>
            <a:ext cx="2524126" cy="2733675"/>
          </a:xfrm>
        </p:spPr>
        <p:txBody>
          <a:bodyPr>
            <a:normAutofit/>
          </a:bodyPr>
          <a:lstStyle/>
          <a:p>
            <a:r>
              <a:rPr lang="en-US" dirty="0" smtClean="0"/>
              <a:t>Create Reservation</a:t>
            </a:r>
          </a:p>
          <a:p>
            <a:r>
              <a:rPr lang="en-US" dirty="0" smtClean="0"/>
              <a:t>Query Capacity</a:t>
            </a:r>
          </a:p>
          <a:p>
            <a:r>
              <a:rPr lang="en-US" dirty="0" smtClean="0"/>
              <a:t>Create Instance</a:t>
            </a:r>
          </a:p>
          <a:p>
            <a:r>
              <a:rPr lang="en-US" dirty="0" smtClean="0"/>
              <a:t>Visualizations</a:t>
            </a:r>
          </a:p>
          <a:p>
            <a:r>
              <a:rPr lang="en-US" dirty="0" smtClean="0"/>
              <a:t>… and More!</a:t>
            </a:r>
          </a:p>
          <a:p>
            <a:endParaRPr lang="en-US" dirty="0" smtClean="0"/>
          </a:p>
          <a:p>
            <a:endParaRPr lang="en-US" dirty="0"/>
          </a:p>
          <a:p>
            <a:endParaRPr lang="en-US" sz="2000" dirty="0" smtClean="0"/>
          </a:p>
        </p:txBody>
      </p:sp>
    </p:spTree>
    <p:extLst>
      <p:ext uri="{BB962C8B-B14F-4D97-AF65-F5344CB8AC3E}">
        <p14:creationId xmlns:p14="http://schemas.microsoft.com/office/powerpoint/2010/main" val="1351887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240</Words>
  <Application>Microsoft Office PowerPoint</Application>
  <PresentationFormat>On-screen Show (4:3)</PresentationFormat>
  <Paragraphs>56</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ＭＳ Ｐゴシック</vt:lpstr>
      <vt:lpstr>Arial</vt:lpstr>
      <vt:lpstr>Calibri</vt:lpstr>
      <vt:lpstr>Helvetica Neue</vt:lpstr>
      <vt:lpstr>Helvetica Neue Light</vt:lpstr>
      <vt:lpstr>Office Theme</vt:lpstr>
      <vt:lpstr>Promise overview</vt:lpstr>
      <vt:lpstr>Implementation Overview</vt:lpstr>
      <vt:lpstr>Promise Live Demonstration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2015-07-27T07:40:33Z</dcterms:created>
  <dcterms:modified xsi:type="dcterms:W3CDTF">2015-11-12T21:39:42Z</dcterms:modified>
</cp:coreProperties>
</file>