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57" r:id="rId5"/>
    <p:sldId id="258" r:id="rId6"/>
    <p:sldId id="259" r:id="rId7"/>
    <p:sldId id="260" r:id="rId8"/>
    <p:sldId id="278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64AE9BF-E8E7-414C-96DE-41163228C0F0}">
          <p14:sldIdLst>
            <p14:sldId id="256"/>
            <p14:sldId id="280"/>
            <p14:sldId id="281"/>
            <p14:sldId id="257"/>
            <p14:sldId id="258"/>
            <p14:sldId id="259"/>
            <p14:sldId id="260"/>
            <p14:sldId id="278"/>
            <p14:sldId id="262"/>
            <p14:sldId id="263"/>
            <p14:sldId id="264"/>
            <p14:sldId id="265"/>
            <p14:sldId id="266"/>
            <p14:sldId id="268"/>
            <p14:sldId id="267"/>
            <p14:sldId id="269"/>
            <p14:sldId id="271"/>
            <p14:sldId id="272"/>
            <p14:sldId id="273"/>
          </p14:sldIdLst>
        </p14:section>
        <p14:section name="Developing a framework" id="{B14F2500-45EB-432A-9B27-5589D9594631}">
          <p14:sldIdLst>
            <p14:sldId id="274"/>
            <p14:sldId id="275"/>
            <p14:sldId id="276"/>
            <p14:sldId id="277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39" d="100"/>
          <a:sy n="39" d="100"/>
        </p:scale>
        <p:origin x="6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5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8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3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5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7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9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5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0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1BF99-A3B2-4517-9E61-EE0D16FD640C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Qtip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Revised project scope</a:t>
            </a:r>
          </a:p>
          <a:p>
            <a:r>
              <a:rPr lang="en-US" sz="3600" dirty="0" smtClean="0"/>
              <a:t>July </a:t>
            </a:r>
            <a:r>
              <a:rPr lang="en-US" sz="3600" dirty="0" smtClean="0"/>
              <a:t>2015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32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Tool: OpenSSL speed</a:t>
            </a:r>
          </a:p>
          <a:p>
            <a:r>
              <a:rPr lang="en-GB" dirty="0" smtClean="0"/>
              <a:t>OpenSSL speed can measure the number of RSA signatures a machine can sign</a:t>
            </a:r>
          </a:p>
          <a:p>
            <a:r>
              <a:rPr lang="en-GB" dirty="0" smtClean="0"/>
              <a:t>OpenSSL speed can measure how many bytes per second can be processed by a specified crypto algorithm on a machine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7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6583"/>
          </a:xfrm>
        </p:spPr>
        <p:txBody>
          <a:bodyPr/>
          <a:lstStyle/>
          <a:p>
            <a:r>
              <a:rPr lang="en-GB" dirty="0" smtClean="0"/>
              <a:t> SSL  performance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249"/>
            <a:ext cx="10515600" cy="4351338"/>
          </a:xfrm>
        </p:spPr>
        <p:txBody>
          <a:bodyPr/>
          <a:lstStyle/>
          <a:p>
            <a:r>
              <a:rPr lang="en-GB" sz="2400" dirty="0" smtClean="0"/>
              <a:t>Measure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2400" dirty="0" smtClean="0"/>
              <a:t> 1. </a:t>
            </a:r>
            <a:r>
              <a:rPr lang="en-GB" sz="2000" dirty="0" smtClean="0"/>
              <a:t>Number of RSA signatures that can be performed by a guest machine</a:t>
            </a:r>
            <a:br>
              <a:rPr lang="en-GB" sz="2000" dirty="0" smtClean="0"/>
            </a:br>
            <a:r>
              <a:rPr lang="en-GB" sz="2000" dirty="0"/>
              <a:t> </a:t>
            </a:r>
            <a:r>
              <a:rPr lang="en-GB" sz="2000" dirty="0" smtClean="0"/>
              <a:t>2. Crypto algorithm performance of guest machine</a:t>
            </a:r>
          </a:p>
          <a:p>
            <a:r>
              <a:rPr lang="en-GB" sz="2000" dirty="0" smtClean="0"/>
              <a:t>Would evaluate performance of Guest Virtual CPU which would test the performance of hypervisor as well as the underlying server CPU</a:t>
            </a:r>
          </a:p>
          <a:p>
            <a:r>
              <a:rPr lang="en-GB" sz="2000" dirty="0" smtClean="0"/>
              <a:t>Tool: </a:t>
            </a:r>
            <a:r>
              <a:rPr lang="en-GB" sz="2000" b="1" dirty="0" smtClean="0"/>
              <a:t>OpenSSL speed </a:t>
            </a:r>
            <a:r>
              <a:rPr lang="en-GB" sz="2000" dirty="0" smtClean="0"/>
              <a:t>to measure number of RSA handshakes as well as crypto algorithm performance</a:t>
            </a:r>
            <a:br>
              <a:rPr lang="en-GB" sz="2000" dirty="0" smtClean="0"/>
            </a:b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8053700" y="6058129"/>
            <a:ext cx="1900237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053701" y="5429881"/>
            <a:ext cx="1900237" cy="3738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117991" y="4353148"/>
            <a:ext cx="1835946" cy="8604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OpenSSL speed test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339326" y="4353148"/>
            <a:ext cx="14287" cy="23050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07102" y="5106715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System Under Test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555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641"/>
          </a:xfrm>
        </p:spPr>
        <p:txBody>
          <a:bodyPr>
            <a:normAutofit/>
          </a:bodyPr>
          <a:lstStyle/>
          <a:p>
            <a:r>
              <a:rPr lang="en-GB" dirty="0" smtClean="0"/>
              <a:t>SSL traffic Test: Host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1606684"/>
            <a:ext cx="10515600" cy="4351338"/>
          </a:xfrm>
        </p:spPr>
        <p:txBody>
          <a:bodyPr/>
          <a:lstStyle/>
          <a:p>
            <a:r>
              <a:rPr lang="en-GB" sz="2000" dirty="0"/>
              <a:t>An external Tester tool such as Spirent Avalanche can be used to generate HTTPS </a:t>
            </a:r>
            <a:r>
              <a:rPr lang="en-GB" sz="2000" dirty="0" smtClean="0"/>
              <a:t>traffic.</a:t>
            </a:r>
            <a:r>
              <a:rPr lang="en-GB" sz="2000" dirty="0"/>
              <a:t> </a:t>
            </a:r>
            <a:r>
              <a:rPr lang="en-GB" sz="2000" dirty="0" smtClean="0"/>
              <a:t>The </a:t>
            </a:r>
            <a:r>
              <a:rPr lang="en-GB" sz="2000" dirty="0"/>
              <a:t>Tester tool can be used to vary</a:t>
            </a:r>
            <a:br>
              <a:rPr lang="en-GB" sz="2000" dirty="0"/>
            </a:br>
            <a:r>
              <a:rPr lang="en-GB" sz="2000" dirty="0"/>
              <a:t>          a, The number of HTTPS session requests</a:t>
            </a:r>
            <a:br>
              <a:rPr lang="en-GB" sz="2000" dirty="0"/>
            </a:br>
            <a:r>
              <a:rPr lang="en-GB" sz="2000" dirty="0"/>
              <a:t>          b, The File size of the HTTPS </a:t>
            </a:r>
            <a:r>
              <a:rPr lang="en-GB" sz="2000" dirty="0" smtClean="0"/>
              <a:t>payload</a:t>
            </a:r>
          </a:p>
          <a:p>
            <a:r>
              <a:rPr lang="en-GB" sz="2000" dirty="0" err="1" smtClean="0"/>
              <a:t>Ngix</a:t>
            </a:r>
            <a:r>
              <a:rPr lang="en-GB" sz="2000" dirty="0"/>
              <a:t> </a:t>
            </a:r>
            <a:r>
              <a:rPr lang="en-GB" sz="2000" dirty="0" smtClean="0"/>
              <a:t>or </a:t>
            </a:r>
            <a:r>
              <a:rPr lang="en-GB" sz="2000" dirty="0" err="1" smtClean="0"/>
              <a:t>Stunnel</a:t>
            </a:r>
            <a:r>
              <a:rPr lang="en-GB" sz="2000" dirty="0" smtClean="0"/>
              <a:t> to run as SSL terminators on host to measure SSL performance</a:t>
            </a:r>
          </a:p>
          <a:p>
            <a:r>
              <a:rPr lang="en-GB" sz="2000" dirty="0" smtClean="0"/>
              <a:t>To evaluate RSA handshake performance, reduce payload size to 0</a:t>
            </a:r>
          </a:p>
          <a:p>
            <a:r>
              <a:rPr lang="en-GB" sz="2000" dirty="0" smtClean="0"/>
              <a:t>To evaluate Crypto throughput performance, use a large payload file</a:t>
            </a:r>
          </a:p>
          <a:p>
            <a:endParaRPr lang="en-GB" sz="2000" dirty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653048" y="4185635"/>
            <a:ext cx="4595817" cy="26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91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SSL traffic Test2: Virtual generator and terminator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 </a:t>
            </a:r>
            <a:r>
              <a:rPr lang="en-US" sz="2000" dirty="0" smtClean="0"/>
              <a:t>Software </a:t>
            </a:r>
            <a:r>
              <a:rPr lang="en-US" sz="2000" dirty="0"/>
              <a:t>Tester tool such as </a:t>
            </a:r>
            <a:r>
              <a:rPr lang="en-US" sz="2000" b="1" dirty="0" smtClean="0"/>
              <a:t>Virtual Spirent </a:t>
            </a:r>
            <a:r>
              <a:rPr lang="en-US" sz="2000" b="1" dirty="0"/>
              <a:t>Avalanche </a:t>
            </a:r>
            <a:r>
              <a:rPr lang="en-US" sz="2000" dirty="0"/>
              <a:t>can be used to generate HTTPS traffic. The Tester tool can be used to vary</a:t>
            </a:r>
            <a:br>
              <a:rPr lang="en-US" sz="2000" dirty="0"/>
            </a:br>
            <a:r>
              <a:rPr lang="en-US" sz="2000" dirty="0"/>
              <a:t>          a, The number of HTTPS session requests</a:t>
            </a:r>
            <a:br>
              <a:rPr lang="en-US" sz="2000" dirty="0"/>
            </a:br>
            <a:r>
              <a:rPr lang="en-US" sz="2000" dirty="0"/>
              <a:t>          b, The File size of the HTTPS </a:t>
            </a:r>
            <a:r>
              <a:rPr lang="en-US" sz="2000" dirty="0" smtClean="0"/>
              <a:t>payload</a:t>
            </a:r>
          </a:p>
          <a:p>
            <a:r>
              <a:rPr lang="en-US" sz="2000" dirty="0" smtClean="0"/>
              <a:t>SSL terminator such as </a:t>
            </a:r>
            <a:r>
              <a:rPr lang="en-US" sz="2000" b="1" dirty="0" err="1" smtClean="0"/>
              <a:t>Ngix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Stunnel</a:t>
            </a:r>
            <a:r>
              <a:rPr lang="en-US" sz="2000" b="1" dirty="0" smtClean="0"/>
              <a:t> </a:t>
            </a:r>
            <a:r>
              <a:rPr lang="en-US" sz="2000" dirty="0" smtClean="0"/>
              <a:t>on another guest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357437" y="5443532"/>
            <a:ext cx="1900237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br>
              <a:rPr lang="en-US" dirty="0" smtClean="0"/>
            </a:br>
            <a:r>
              <a:rPr lang="en-US" dirty="0" smtClean="0"/>
              <a:t>(Host)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357438" y="4815284"/>
            <a:ext cx="1900237" cy="3738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21728" y="3738551"/>
            <a:ext cx="1835946" cy="8604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HTTPS Generator</a:t>
            </a:r>
            <a:br>
              <a:rPr lang="en-US" sz="1400" dirty="0" smtClean="0"/>
            </a:br>
            <a:r>
              <a:rPr lang="en-US" sz="1400" dirty="0" smtClean="0"/>
              <a:t>(Guest)</a:t>
            </a:r>
            <a:endParaRPr lang="en-US" sz="1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592461" y="3930117"/>
            <a:ext cx="10715" cy="27926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10839" y="4492118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System Under Test</a:t>
            </a:r>
            <a:endParaRPr lang="en-GB" sz="1200" dirty="0"/>
          </a:p>
        </p:txBody>
      </p:sp>
      <p:sp>
        <p:nvSpPr>
          <p:cNvPr id="10" name="Rectangle 9"/>
          <p:cNvSpPr/>
          <p:nvPr/>
        </p:nvSpPr>
        <p:spPr>
          <a:xfrm>
            <a:off x="1815921" y="6310648"/>
            <a:ext cx="6310648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Network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832586" y="5443532"/>
            <a:ext cx="1900237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br>
              <a:rPr lang="en-US" dirty="0" smtClean="0"/>
            </a:br>
            <a:r>
              <a:rPr lang="en-US" dirty="0" smtClean="0"/>
              <a:t>(Host)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832587" y="4815284"/>
            <a:ext cx="1900237" cy="3738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896877" y="3738551"/>
            <a:ext cx="1835946" cy="8604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SSL Terminator loopback</a:t>
            </a:r>
            <a:br>
              <a:rPr lang="en-US" sz="1400" dirty="0" smtClean="0"/>
            </a:br>
            <a:r>
              <a:rPr lang="en-US" sz="1400" dirty="0" smtClean="0"/>
              <a:t>(Guest)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21983" y="4168763"/>
            <a:ext cx="0" cy="833447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21983" y="5443532"/>
            <a:ext cx="0" cy="733431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946265" y="5443532"/>
            <a:ext cx="0" cy="733431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946265" y="4353059"/>
            <a:ext cx="0" cy="700666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2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TCP Test case1: Local loopback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TCP local loopback test to evaluate TCP/ IP stack performance</a:t>
            </a:r>
          </a:p>
          <a:p>
            <a:r>
              <a:rPr lang="en-GB" dirty="0" smtClean="0"/>
              <a:t>TCP loopback application such as </a:t>
            </a:r>
            <a:r>
              <a:rPr lang="en-GB" b="1" dirty="0" smtClean="0"/>
              <a:t>network-loopback-1.0.1</a:t>
            </a:r>
            <a:r>
              <a:rPr lang="en-GB" dirty="0" smtClean="0"/>
              <a:t> sends and receives TCP packets which are looped by the local loopback port  </a:t>
            </a:r>
          </a:p>
          <a:p>
            <a:r>
              <a:rPr lang="en-GB" dirty="0" smtClean="0"/>
              <a:t>Application measures the time to transmit a specified Data size</a:t>
            </a:r>
          </a:p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843009" y="6198575"/>
            <a:ext cx="2218544" cy="572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Host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6565692" y="3962965"/>
            <a:ext cx="2698230" cy="172460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3970522"/>
            <a:ext cx="3438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Guest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85023" y="5171415"/>
            <a:ext cx="614597" cy="356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lo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04153" y="4394871"/>
            <a:ext cx="1896257" cy="4622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TCP loopback Test Application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360171" y="4983270"/>
            <a:ext cx="0" cy="3406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337030" y="4983270"/>
            <a:ext cx="0" cy="3406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17636" y="4794287"/>
            <a:ext cx="1121763" cy="53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System Under Test</a:t>
            </a:r>
            <a:endParaRPr lang="en-GB" sz="16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726243" y="3962965"/>
            <a:ext cx="14990" cy="15645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004153" y="5758640"/>
            <a:ext cx="1900237" cy="3738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TCP loopback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77" y="1692104"/>
            <a:ext cx="10515600" cy="435133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 Guest machine generates TCP traffic</a:t>
            </a:r>
          </a:p>
          <a:p>
            <a:r>
              <a:rPr lang="en-GB" sz="2000" dirty="0" smtClean="0"/>
              <a:t>An application on the second guest VM loops back received TCP packets and sends it back to the TCP generator</a:t>
            </a:r>
          </a:p>
          <a:p>
            <a:r>
              <a:rPr lang="en-GB" sz="2000" dirty="0" smtClean="0"/>
              <a:t> Measures TCP throughput</a:t>
            </a:r>
          </a:p>
          <a:p>
            <a:r>
              <a:rPr lang="en-GB" sz="2000" dirty="0" smtClean="0"/>
              <a:t>Tool: </a:t>
            </a:r>
            <a:r>
              <a:rPr lang="en-GB" sz="2000" b="1" dirty="0" err="1" smtClean="0"/>
              <a:t>Iperf</a:t>
            </a:r>
            <a:r>
              <a:rPr lang="en-GB" sz="2000" b="1" dirty="0" smtClean="0"/>
              <a:t> </a:t>
            </a:r>
            <a:r>
              <a:rPr lang="en-GB" sz="2000" dirty="0" smtClean="0"/>
              <a:t> (</a:t>
            </a:r>
            <a:r>
              <a:rPr lang="en-GB" sz="2000" dirty="0" err="1" smtClean="0"/>
              <a:t>Iperf</a:t>
            </a:r>
            <a:r>
              <a:rPr lang="en-GB" sz="2000" dirty="0" smtClean="0"/>
              <a:t> </a:t>
            </a:r>
            <a:r>
              <a:rPr lang="en-GB" sz="2000" dirty="0" err="1" smtClean="0"/>
              <a:t>cliet</a:t>
            </a:r>
            <a:r>
              <a:rPr lang="en-GB" sz="2000" dirty="0" smtClean="0"/>
              <a:t>, </a:t>
            </a:r>
            <a:r>
              <a:rPr lang="en-GB" sz="2000" dirty="0" err="1" smtClean="0"/>
              <a:t>Iperf</a:t>
            </a:r>
            <a:r>
              <a:rPr lang="en-GB" sz="2000" dirty="0" smtClean="0"/>
              <a:t> server), Commercial TCP tools from IXIA/ Spirent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2357437" y="5443532"/>
            <a:ext cx="1900237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br>
              <a:rPr lang="en-US" dirty="0" smtClean="0"/>
            </a:br>
            <a:r>
              <a:rPr lang="en-US" dirty="0" smtClean="0"/>
              <a:t>(Host)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357438" y="4815284"/>
            <a:ext cx="1900237" cy="3738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21728" y="3738551"/>
            <a:ext cx="1835946" cy="8604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TCP Generator</a:t>
            </a:r>
            <a:br>
              <a:rPr lang="en-US" dirty="0" smtClean="0"/>
            </a:br>
            <a:r>
              <a:rPr lang="en-US" dirty="0" smtClean="0"/>
              <a:t>(Guest)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592461" y="3930117"/>
            <a:ext cx="10715" cy="27926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10839" y="4492118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System Under Test</a:t>
            </a:r>
            <a:endParaRPr lang="en-GB" sz="1200" dirty="0"/>
          </a:p>
        </p:txBody>
      </p:sp>
      <p:sp>
        <p:nvSpPr>
          <p:cNvPr id="9" name="Rectangle 8"/>
          <p:cNvSpPr/>
          <p:nvPr/>
        </p:nvSpPr>
        <p:spPr>
          <a:xfrm>
            <a:off x="1815921" y="6310648"/>
            <a:ext cx="6310648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Network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832586" y="5443532"/>
            <a:ext cx="1900237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br>
              <a:rPr lang="en-US" dirty="0" smtClean="0"/>
            </a:br>
            <a:r>
              <a:rPr lang="en-US" dirty="0" smtClean="0"/>
              <a:t>(Host)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832587" y="4815284"/>
            <a:ext cx="1900237" cy="3738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896877" y="3738551"/>
            <a:ext cx="1835946" cy="8604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TCP loopback</a:t>
            </a:r>
            <a:br>
              <a:rPr lang="en-US" dirty="0" smtClean="0"/>
            </a:br>
            <a:r>
              <a:rPr lang="en-US" dirty="0" smtClean="0"/>
              <a:t>(Guest)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021983" y="4168763"/>
            <a:ext cx="0" cy="833447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21983" y="5443532"/>
            <a:ext cx="0" cy="600075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266682" y="6176963"/>
            <a:ext cx="5679583" cy="0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946265" y="5443531"/>
            <a:ext cx="0" cy="600075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946265" y="4353059"/>
            <a:ext cx="0" cy="700666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443211" y="6043606"/>
            <a:ext cx="1236372" cy="0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679583" y="4218739"/>
            <a:ext cx="0" cy="767056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679583" y="5402339"/>
            <a:ext cx="0" cy="600075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443211" y="5386904"/>
            <a:ext cx="0" cy="600075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443211" y="4285129"/>
            <a:ext cx="0" cy="700666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6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and Computational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To Test Guest and Host Memory performance. </a:t>
            </a:r>
            <a:endParaRPr lang="en-GB" dirty="0" smtClean="0"/>
          </a:p>
          <a:p>
            <a:r>
              <a:rPr lang="en-GB" dirty="0" smtClean="0"/>
              <a:t>Use tools such as </a:t>
            </a:r>
            <a:r>
              <a:rPr lang="en-GB" dirty="0" err="1" smtClean="0"/>
              <a:t>RamSpeed</a:t>
            </a:r>
            <a:r>
              <a:rPr lang="en-GB" dirty="0" smtClean="0"/>
              <a:t> / Stream to run memory tests such as: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sz="2400" dirty="0" smtClean="0"/>
              <a:t>1</a:t>
            </a:r>
            <a:r>
              <a:rPr lang="en-GB" sz="2400" b="1" dirty="0" smtClean="0"/>
              <a:t>. Memory copy test</a:t>
            </a:r>
            <a:r>
              <a:rPr lang="en-GB" sz="2400" dirty="0" smtClean="0"/>
              <a:t>;  Measures memory bandwidth; How many bytes per second can be copied from one memory location to other. No Arithmetic operation involved.</a:t>
            </a:r>
            <a:br>
              <a:rPr lang="en-GB" sz="2400" dirty="0" smtClean="0"/>
            </a:br>
            <a:r>
              <a:rPr lang="en-GB" sz="2400" dirty="0" smtClean="0"/>
              <a:t> 2. </a:t>
            </a:r>
            <a:r>
              <a:rPr lang="en-GB" sz="2400" b="1" dirty="0" smtClean="0"/>
              <a:t>Scaling Test</a:t>
            </a:r>
            <a:r>
              <a:rPr lang="en-GB" sz="2400" dirty="0" smtClean="0"/>
              <a:t>; Test involves fetching two values from memory, Does a scaling arithmetic operation on one of the values and writes to the other value. Measures test bandwidth</a:t>
            </a:r>
            <a:r>
              <a:rPr lang="en-GB" sz="2400" dirty="0"/>
              <a:t> bandwidth(How many bytes per second can undergo this operation</a:t>
            </a:r>
            <a:r>
              <a:rPr lang="en-GB" sz="2400" dirty="0" smtClean="0"/>
              <a:t>). One Arithmetic Operation involved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 3. </a:t>
            </a:r>
            <a:r>
              <a:rPr lang="en-GB" sz="2400" b="1" dirty="0" smtClean="0"/>
              <a:t>Sum Test</a:t>
            </a:r>
            <a:r>
              <a:rPr lang="en-GB" sz="2400" dirty="0" smtClean="0"/>
              <a:t>; </a:t>
            </a:r>
            <a:r>
              <a:rPr lang="en-GB" sz="2400" dirty="0"/>
              <a:t>Test involves fetching two values from memory, Does </a:t>
            </a:r>
            <a:r>
              <a:rPr lang="en-GB" sz="2400" dirty="0" smtClean="0"/>
              <a:t>a summation operation </a:t>
            </a:r>
            <a:r>
              <a:rPr lang="en-GB" sz="2400" dirty="0"/>
              <a:t>on </a:t>
            </a:r>
            <a:r>
              <a:rPr lang="en-GB" sz="2400" dirty="0" smtClean="0"/>
              <a:t>the two values </a:t>
            </a:r>
            <a:r>
              <a:rPr lang="en-GB" sz="2400" dirty="0"/>
              <a:t>and writes to the </a:t>
            </a:r>
            <a:r>
              <a:rPr lang="en-GB" sz="2400" dirty="0" smtClean="0"/>
              <a:t>other location in memory. </a:t>
            </a:r>
            <a:r>
              <a:rPr lang="en-GB" sz="2400" dirty="0"/>
              <a:t>Measures test </a:t>
            </a:r>
            <a:r>
              <a:rPr lang="en-GB" sz="2400" dirty="0" smtClean="0"/>
              <a:t>bandwidth(How many bytes per second can undergo this operation). One Arithmetic Operation involved</a:t>
            </a:r>
          </a:p>
          <a:p>
            <a:r>
              <a:rPr lang="en-GB" sz="2400" dirty="0" smtClean="0"/>
              <a:t>Tool  allows to specify the size of the array to be fetched from the memory and measures test bandwidth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6079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Guest Memory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RAMSpeed</a:t>
            </a:r>
            <a:r>
              <a:rPr lang="en-GB" dirty="0" smtClean="0"/>
              <a:t> tool to be run within a Guest machine</a:t>
            </a:r>
          </a:p>
          <a:p>
            <a:r>
              <a:rPr lang="en-GB" dirty="0" smtClean="0"/>
              <a:t>Copy, Scale and Sum tests would evaluate Guest memory performance. This performance would depend on Hypervisor and Host Machine Memory.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389792" y="5218680"/>
            <a:ext cx="1900237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389792" y="4590432"/>
            <a:ext cx="1900237" cy="3738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454082" y="3513699"/>
            <a:ext cx="1835946" cy="8604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 </a:t>
            </a:r>
            <a:r>
              <a:rPr lang="en-US" dirty="0"/>
              <a:t>S</a:t>
            </a:r>
            <a:r>
              <a:rPr lang="en-US" dirty="0" smtClean="0"/>
              <a:t>peed Test </a:t>
            </a:r>
            <a:br>
              <a:rPr lang="en-US" dirty="0" smtClean="0"/>
            </a:br>
            <a:r>
              <a:rPr lang="en-US" dirty="0" smtClean="0"/>
              <a:t>(Guest)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675417" y="3513699"/>
            <a:ext cx="14287" cy="23050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3193" y="4267266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System Under Test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215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Storage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Storage Performance Tests: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   1. Storage Read Test: Benchmark how many MB/s can be read from a Hard disk. </a:t>
            </a:r>
            <a:r>
              <a:rPr lang="en-GB" b="1" dirty="0" smtClean="0"/>
              <a:t>Tool: </a:t>
            </a:r>
            <a:r>
              <a:rPr lang="en-GB" b="1" dirty="0" err="1" smtClean="0"/>
              <a:t>Hdparm</a:t>
            </a:r>
            <a:endParaRPr lang="en-GB" b="1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2. Storage Write Test: Benchmark the time it takes to  write a specified Data size to storage disk. </a:t>
            </a:r>
            <a:r>
              <a:rPr lang="en-GB" b="1" dirty="0" smtClean="0"/>
              <a:t>Tool: </a:t>
            </a:r>
            <a:r>
              <a:rPr lang="en-GB" b="1" dirty="0" err="1" smtClean="0"/>
              <a:t>dd</a:t>
            </a:r>
            <a:endParaRPr lang="en-GB" b="1" dirty="0" smtClean="0"/>
          </a:p>
          <a:p>
            <a:r>
              <a:rPr lang="en-GB" dirty="0" smtClean="0"/>
              <a:t>These tests can be used to test storage performance for locally mounted storage on servers as well as Storage attached through Network (NAS)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8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Storage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Storage Performance tests to be run on Guests to evaluate both server local storage and storage mounted through NAS (Network Attached Storage)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62230" y="5260801"/>
            <a:ext cx="2049670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36947" y="4672877"/>
            <a:ext cx="1900237" cy="3738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742841" y="3573660"/>
            <a:ext cx="1900237" cy="8604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 test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Hdparm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(Guest)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28467" y="3573660"/>
            <a:ext cx="14287" cy="23050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6243" y="4327227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System Under Test</a:t>
            </a:r>
            <a:endParaRPr lang="en-GB" sz="1200" dirty="0"/>
          </a:p>
        </p:txBody>
      </p:sp>
      <p:sp>
        <p:nvSpPr>
          <p:cNvPr id="9" name="Rectangle 8"/>
          <p:cNvSpPr/>
          <p:nvPr/>
        </p:nvSpPr>
        <p:spPr>
          <a:xfrm>
            <a:off x="4220981" y="5260801"/>
            <a:ext cx="1096077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Storage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4"/>
            <a:endCxn id="5" idx="0"/>
          </p:cNvCxnSpPr>
          <p:nvPr/>
        </p:nvCxnSpPr>
        <p:spPr>
          <a:xfrm flipH="1">
            <a:off x="2687066" y="4434085"/>
            <a:ext cx="5894" cy="23879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4" idx="0"/>
          </p:cNvCxnSpPr>
          <p:nvPr/>
        </p:nvCxnSpPr>
        <p:spPr>
          <a:xfrm flipH="1">
            <a:off x="2687065" y="5046730"/>
            <a:ext cx="1" cy="21407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3"/>
            <a:endCxn id="9" idx="1"/>
          </p:cNvCxnSpPr>
          <p:nvPr/>
        </p:nvCxnSpPr>
        <p:spPr>
          <a:xfrm>
            <a:off x="3711900" y="5560839"/>
            <a:ext cx="509081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734700" y="5153943"/>
            <a:ext cx="2049670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7809417" y="4566019"/>
            <a:ext cx="1900237" cy="3738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815311" y="3466802"/>
            <a:ext cx="1900237" cy="8604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 test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Hdparm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(Guest)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7129615" y="3466802"/>
            <a:ext cx="24897" cy="30990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68713" y="42203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System Under Test</a:t>
            </a:r>
            <a:endParaRPr lang="en-GB" sz="1200" dirty="0"/>
          </a:p>
        </p:txBody>
      </p:sp>
      <p:sp>
        <p:nvSpPr>
          <p:cNvPr id="24" name="Rectangle 23"/>
          <p:cNvSpPr/>
          <p:nvPr/>
        </p:nvSpPr>
        <p:spPr>
          <a:xfrm>
            <a:off x="10293451" y="5153943"/>
            <a:ext cx="1286344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Networked Storage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1" idx="4"/>
            <a:endCxn id="20" idx="0"/>
          </p:cNvCxnSpPr>
          <p:nvPr/>
        </p:nvCxnSpPr>
        <p:spPr>
          <a:xfrm flipH="1">
            <a:off x="8759536" y="4327227"/>
            <a:ext cx="5894" cy="23879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2"/>
            <a:endCxn id="19" idx="0"/>
          </p:cNvCxnSpPr>
          <p:nvPr/>
        </p:nvCxnSpPr>
        <p:spPr>
          <a:xfrm flipH="1">
            <a:off x="8759535" y="4939872"/>
            <a:ext cx="1" cy="21407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512346" y="5965736"/>
            <a:ext cx="4554736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 Storage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19" idx="2"/>
          </p:cNvCxnSpPr>
          <p:nvPr/>
        </p:nvCxnSpPr>
        <p:spPr>
          <a:xfrm>
            <a:off x="8759535" y="5754018"/>
            <a:ext cx="0" cy="21171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2"/>
          </p:cNvCxnSpPr>
          <p:nvPr/>
        </p:nvCxnSpPr>
        <p:spPr>
          <a:xfrm flipV="1">
            <a:off x="10936623" y="5754018"/>
            <a:ext cx="0" cy="21171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QTIP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QTIP aims to develop a framework for bottoms up testing of NFVI platforms</a:t>
            </a:r>
          </a:p>
          <a:p>
            <a:r>
              <a:rPr lang="en-GB" dirty="0" smtClean="0"/>
              <a:t>QTIP aims to test:</a:t>
            </a:r>
          </a:p>
          <a:p>
            <a:pPr marL="0" indent="0">
              <a:buNone/>
            </a:pPr>
            <a:r>
              <a:rPr lang="en-GB" dirty="0" smtClean="0"/>
              <a:t>	Computing Performance of NFVI systems</a:t>
            </a:r>
          </a:p>
          <a:p>
            <a:pPr marL="0" indent="0">
              <a:buNone/>
            </a:pPr>
            <a:r>
              <a:rPr lang="en-GB" dirty="0" smtClean="0"/>
              <a:t>	Networking Performance of NFVI systems</a:t>
            </a:r>
          </a:p>
          <a:p>
            <a:pPr marL="0" indent="0">
              <a:buNone/>
            </a:pPr>
            <a:r>
              <a:rPr lang="en-GB" dirty="0" smtClean="0"/>
              <a:t>	Storage Performance within NFVI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Leveraging Open Source Benchmarking suites to develop a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Phoronix</a:t>
            </a:r>
            <a:r>
              <a:rPr lang="en-GB" dirty="0" smtClean="0"/>
              <a:t> Test suite  contains many </a:t>
            </a:r>
            <a:r>
              <a:rPr lang="en-GB" dirty="0" err="1" smtClean="0"/>
              <a:t>OpenSource</a:t>
            </a:r>
            <a:r>
              <a:rPr lang="en-GB" dirty="0" smtClean="0"/>
              <a:t> Benchmarking tools including:</a:t>
            </a:r>
            <a:br>
              <a:rPr lang="en-GB" dirty="0" smtClean="0"/>
            </a:br>
            <a:r>
              <a:rPr lang="en-GB" dirty="0" smtClean="0"/>
              <a:t>1. OpenSSL speed</a:t>
            </a:r>
            <a:br>
              <a:rPr lang="en-GB" dirty="0" smtClean="0"/>
            </a:br>
            <a:r>
              <a:rPr lang="en-GB" dirty="0" smtClean="0"/>
              <a:t>2. </a:t>
            </a:r>
            <a:r>
              <a:rPr lang="en-GB" dirty="0" err="1" smtClean="0"/>
              <a:t>Hdprem</a:t>
            </a:r>
            <a:r>
              <a:rPr lang="en-GB" dirty="0" smtClean="0"/>
              <a:t> for storage read performance</a:t>
            </a:r>
            <a:br>
              <a:rPr lang="en-GB" dirty="0" smtClean="0"/>
            </a:br>
            <a:r>
              <a:rPr lang="en-GB" dirty="0" smtClean="0"/>
              <a:t>3. Network-loopback</a:t>
            </a:r>
          </a:p>
          <a:p>
            <a:r>
              <a:rPr lang="en-GB" dirty="0" smtClean="0"/>
              <a:t>The suite can run these tests with specified configurations and generate graphical results</a:t>
            </a:r>
          </a:p>
          <a:p>
            <a:r>
              <a:rPr lang="en-GB" dirty="0" smtClean="0"/>
              <a:t>QTIP could use </a:t>
            </a:r>
            <a:r>
              <a:rPr lang="en-GB" dirty="0" err="1" smtClean="0"/>
              <a:t>Ansible</a:t>
            </a:r>
            <a:r>
              <a:rPr lang="en-GB" dirty="0" smtClean="0"/>
              <a:t>/ SSH scripts to leverage the </a:t>
            </a:r>
            <a:r>
              <a:rPr lang="en-GB" dirty="0" err="1" smtClean="0"/>
              <a:t>Phoronix</a:t>
            </a:r>
            <a:r>
              <a:rPr lang="en-GB" dirty="0" smtClean="0"/>
              <a:t> Test suite to run benchmarks and collect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54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Ansible</a:t>
            </a:r>
            <a:r>
              <a:rPr lang="en-GB" dirty="0" smtClean="0"/>
              <a:t> Scripts to call </a:t>
            </a:r>
            <a:r>
              <a:rPr lang="en-GB" dirty="0" err="1" smtClean="0"/>
              <a:t>PhroxTest</a:t>
            </a:r>
            <a:r>
              <a:rPr lang="en-GB" dirty="0" smtClean="0"/>
              <a:t> suite to run </a:t>
            </a:r>
            <a:r>
              <a:rPr lang="en-GB" dirty="0" err="1" smtClean="0"/>
              <a:t>tcp</a:t>
            </a:r>
            <a:r>
              <a:rPr lang="en-GB" dirty="0" smtClean="0"/>
              <a:t>-network loop benchmark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Phoronix</a:t>
            </a:r>
            <a:r>
              <a:rPr lang="en-GB" dirty="0" smtClean="0"/>
              <a:t> Test suite collects system information, runs the test and generates graphs and .html pages</a:t>
            </a:r>
          </a:p>
          <a:p>
            <a:r>
              <a:rPr lang="en-GB" dirty="0" smtClean="0"/>
              <a:t>The generated graphs can be collected in a common repository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63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Information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251" y="1690688"/>
            <a:ext cx="7979494" cy="4486275"/>
          </a:xfrm>
        </p:spPr>
      </p:pic>
    </p:spTree>
    <p:extLst>
      <p:ext uri="{BB962C8B-B14F-4D97-AF65-F5344CB8AC3E}">
        <p14:creationId xmlns:p14="http://schemas.microsoft.com/office/powerpoint/2010/main" val="73425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Results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353" y="1690688"/>
            <a:ext cx="8206899" cy="4614128"/>
          </a:xfrm>
        </p:spPr>
      </p:pic>
    </p:spTree>
    <p:extLst>
      <p:ext uri="{BB962C8B-B14F-4D97-AF65-F5344CB8AC3E}">
        <p14:creationId xmlns:p14="http://schemas.microsoft.com/office/powerpoint/2010/main" val="25369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9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QTIP also aims to develop a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automate  the  execution of benchmark tests</a:t>
            </a:r>
          </a:p>
          <a:p>
            <a:r>
              <a:rPr lang="en-GB" dirty="0" smtClean="0"/>
              <a:t>Collect the results of  tests in a consistent manner to allow comparative analysis of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3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Qtip</a:t>
            </a:r>
            <a:r>
              <a:rPr lang="en-US" dirty="0" smtClean="0"/>
              <a:t> performance benchmarking reference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62700" y="4936323"/>
            <a:ext cx="257175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57913" y="3871907"/>
            <a:ext cx="1257300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39101" y="3871907"/>
            <a:ext cx="1257300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Networked Storage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76725" y="4355299"/>
            <a:ext cx="1257300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storage</a:t>
            </a:r>
            <a:endParaRPr lang="en-US" dirty="0"/>
          </a:p>
        </p:txBody>
      </p:sp>
      <p:cxnSp>
        <p:nvCxnSpPr>
          <p:cNvPr id="9" name="Elbow Connector 8"/>
          <p:cNvCxnSpPr>
            <a:stCxn id="7" idx="3"/>
            <a:endCxn id="5" idx="1"/>
          </p:cNvCxnSpPr>
          <p:nvPr/>
        </p:nvCxnSpPr>
        <p:spPr>
          <a:xfrm flipV="1">
            <a:off x="5534025" y="4171945"/>
            <a:ext cx="623888" cy="483392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4" idx="0"/>
            <a:endCxn id="5" idx="2"/>
          </p:cNvCxnSpPr>
          <p:nvPr/>
        </p:nvCxnSpPr>
        <p:spPr>
          <a:xfrm rot="16200000" flipV="1">
            <a:off x="6985399" y="4273147"/>
            <a:ext cx="464341" cy="862012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4" idx="0"/>
            <a:endCxn id="6" idx="2"/>
          </p:cNvCxnSpPr>
          <p:nvPr/>
        </p:nvCxnSpPr>
        <p:spPr>
          <a:xfrm rot="5400000" flipH="1" flipV="1">
            <a:off x="7925993" y="4194565"/>
            <a:ext cx="464341" cy="1019176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093744" y="3131341"/>
            <a:ext cx="4393406" cy="3738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157913" y="1857370"/>
            <a:ext cx="1257300" cy="52863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VNFC UT 1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7824788" y="1857371"/>
            <a:ext cx="1257300" cy="52863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VNFC UT N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491038" y="1864513"/>
            <a:ext cx="1257300" cy="52863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vTester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9901238" y="1864513"/>
            <a:ext cx="1257300" cy="52863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vTesterN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362700" y="6057895"/>
            <a:ext cx="1462088" cy="4000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Tester 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029576" y="6057895"/>
            <a:ext cx="1462088" cy="4000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Tester N</a:t>
            </a:r>
            <a:endParaRPr lang="en-US" dirty="0"/>
          </a:p>
        </p:txBody>
      </p:sp>
      <p:cxnSp>
        <p:nvCxnSpPr>
          <p:cNvPr id="28" name="Elbow Connector 27"/>
          <p:cNvCxnSpPr>
            <a:stCxn id="26" idx="0"/>
            <a:endCxn id="4" idx="2"/>
          </p:cNvCxnSpPr>
          <p:nvPr/>
        </p:nvCxnSpPr>
        <p:spPr>
          <a:xfrm rot="5400000" flipH="1" flipV="1">
            <a:off x="7181848" y="5591169"/>
            <a:ext cx="378622" cy="55483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7" idx="0"/>
            <a:endCxn id="4" idx="2"/>
          </p:cNvCxnSpPr>
          <p:nvPr/>
        </p:nvCxnSpPr>
        <p:spPr>
          <a:xfrm rot="16200000" flipV="1">
            <a:off x="8015287" y="5312561"/>
            <a:ext cx="378622" cy="1112045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9" idx="4"/>
            <a:endCxn id="21" idx="4"/>
          </p:cNvCxnSpPr>
          <p:nvPr/>
        </p:nvCxnSpPr>
        <p:spPr>
          <a:xfrm rot="5400000">
            <a:off x="5949555" y="1556142"/>
            <a:ext cx="7143" cy="1666875"/>
          </a:xfrm>
          <a:prstGeom prst="bentConnector3">
            <a:avLst>
              <a:gd name="adj1" fmla="val 3300336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0" idx="4"/>
            <a:endCxn id="27" idx="3"/>
          </p:cNvCxnSpPr>
          <p:nvPr/>
        </p:nvCxnSpPr>
        <p:spPr>
          <a:xfrm rot="16200000" flipH="1">
            <a:off x="7036596" y="3802851"/>
            <a:ext cx="3871911" cy="1038226"/>
          </a:xfrm>
          <a:prstGeom prst="bentConnector4">
            <a:avLst>
              <a:gd name="adj1" fmla="val 11993"/>
              <a:gd name="adj2" fmla="val 122018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4276725" y="3123003"/>
            <a:ext cx="2085975" cy="3738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  <p:cxnSp>
        <p:nvCxnSpPr>
          <p:cNvPr id="44" name="Elbow Connector 43"/>
          <p:cNvCxnSpPr>
            <a:stCxn id="19" idx="2"/>
            <a:endCxn id="21" idx="2"/>
          </p:cNvCxnSpPr>
          <p:nvPr/>
        </p:nvCxnSpPr>
        <p:spPr>
          <a:xfrm rot="10800000" flipV="1">
            <a:off x="4491039" y="2121688"/>
            <a:ext cx="1666875" cy="7143"/>
          </a:xfrm>
          <a:prstGeom prst="bentConnector5">
            <a:avLst>
              <a:gd name="adj1" fmla="val 12286"/>
              <a:gd name="adj2" fmla="val 16601736"/>
              <a:gd name="adj3" fmla="val 113714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5400000">
            <a:off x="4749404" y="4006448"/>
            <a:ext cx="3864769" cy="638176"/>
          </a:xfrm>
          <a:prstGeom prst="bentConnector4">
            <a:avLst>
              <a:gd name="adj1" fmla="val 47412"/>
              <a:gd name="adj2" fmla="val 135821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1585913" y="1857370"/>
            <a:ext cx="1538290" cy="52863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Qtip</a:t>
            </a:r>
            <a:r>
              <a:rPr lang="en-US" dirty="0" smtClean="0"/>
              <a:t> console</a:t>
            </a:r>
            <a:endParaRPr lang="en-US" dirty="0"/>
          </a:p>
        </p:txBody>
      </p:sp>
      <p:sp>
        <p:nvSpPr>
          <p:cNvPr id="59" name="Flowchart: Alternate Process 58"/>
          <p:cNvSpPr/>
          <p:nvPr/>
        </p:nvSpPr>
        <p:spPr>
          <a:xfrm>
            <a:off x="542925" y="3131341"/>
            <a:ext cx="1271588" cy="626272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Remote hosts</a:t>
            </a:r>
            <a:endParaRPr lang="en-US" dirty="0"/>
          </a:p>
        </p:txBody>
      </p:sp>
      <p:cxnSp>
        <p:nvCxnSpPr>
          <p:cNvPr id="60" name="Elbow Connector 59"/>
          <p:cNvCxnSpPr>
            <a:stCxn id="59" idx="0"/>
            <a:endCxn id="58" idx="4"/>
          </p:cNvCxnSpPr>
          <p:nvPr/>
        </p:nvCxnSpPr>
        <p:spPr>
          <a:xfrm rot="5400000" flipH="1" flipV="1">
            <a:off x="1394222" y="2170506"/>
            <a:ext cx="745333" cy="1176339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41031" y="4703619"/>
            <a:ext cx="52812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characterization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Bottom-up – white 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Reuse framework / 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Configuration automation or glue using </a:t>
            </a:r>
            <a:r>
              <a:rPr lang="en-US" dirty="0" err="1" smtClean="0"/>
              <a:t>Ansible</a:t>
            </a:r>
            <a:r>
              <a:rPr lang="en-US" dirty="0" smtClean="0"/>
              <a:t>/</a:t>
            </a:r>
            <a:r>
              <a:rPr lang="en-US" dirty="0" err="1" smtClean="0"/>
              <a:t>ssh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Supports hardware + software,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Supports open source + commercial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Qtip</a:t>
            </a:r>
            <a:r>
              <a:rPr lang="en-US" dirty="0" smtClean="0"/>
              <a:t>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Qtip</a:t>
            </a:r>
            <a:r>
              <a:rPr lang="en-US" dirty="0" smtClean="0"/>
              <a:t> console: a VM/host that hosts </a:t>
            </a:r>
            <a:r>
              <a:rPr lang="en-US" dirty="0" err="1" smtClean="0"/>
              <a:t>Ansible</a:t>
            </a:r>
            <a:r>
              <a:rPr lang="en-US" dirty="0" smtClean="0"/>
              <a:t> and </a:t>
            </a:r>
            <a:r>
              <a:rPr lang="en-US" dirty="0" err="1" smtClean="0"/>
              <a:t>Qtip</a:t>
            </a:r>
            <a:r>
              <a:rPr lang="en-US" dirty="0" smtClean="0"/>
              <a:t> test tools/</a:t>
            </a:r>
            <a:r>
              <a:rPr lang="en-US" dirty="0" err="1" smtClean="0"/>
              <a:t>confs</a:t>
            </a:r>
            <a:endParaRPr lang="en-US" dirty="0" smtClean="0"/>
          </a:p>
          <a:p>
            <a:r>
              <a:rPr lang="en-US" dirty="0" err="1" smtClean="0"/>
              <a:t>Baremetal</a:t>
            </a:r>
            <a:r>
              <a:rPr lang="en-US" dirty="0" smtClean="0"/>
              <a:t> configuration: (pre-installation state)</a:t>
            </a:r>
          </a:p>
          <a:p>
            <a:pPr lvl="1"/>
            <a:r>
              <a:rPr lang="en-US" dirty="0" smtClean="0"/>
              <a:t>Bios</a:t>
            </a:r>
          </a:p>
          <a:p>
            <a:pPr lvl="1"/>
            <a:r>
              <a:rPr lang="en-US" dirty="0" smtClean="0"/>
              <a:t>Host OS</a:t>
            </a:r>
          </a:p>
          <a:p>
            <a:r>
              <a:rPr lang="en-US" dirty="0" smtClean="0"/>
              <a:t>OPNFV install – BGS/CI</a:t>
            </a:r>
          </a:p>
          <a:p>
            <a:r>
              <a:rPr lang="en-US" dirty="0" smtClean="0"/>
              <a:t>Orchestration: Heat template</a:t>
            </a:r>
          </a:p>
          <a:p>
            <a:r>
              <a:rPr lang="en-US" dirty="0" smtClean="0"/>
              <a:t>Post-Heat-orchestration test configuration &amp; run: </a:t>
            </a:r>
            <a:r>
              <a:rPr lang="en-US" dirty="0" err="1" smtClean="0"/>
              <a:t>Ansible</a:t>
            </a:r>
            <a:endParaRPr lang="en-US" dirty="0" smtClean="0"/>
          </a:p>
          <a:p>
            <a:r>
              <a:rPr lang="en-US" dirty="0" smtClean="0"/>
              <a:t>Post-run data collection and post processing</a:t>
            </a:r>
          </a:p>
          <a:p>
            <a:r>
              <a:rPr lang="en-US" dirty="0" smtClean="0"/>
              <a:t>Post-run cleanup</a:t>
            </a:r>
          </a:p>
          <a:p>
            <a:r>
              <a:rPr lang="en-US" dirty="0" smtClean="0"/>
              <a:t>Rally integration - potential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tools (generating &amp; measuring)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Hardware test equipment</a:t>
            </a:r>
          </a:p>
          <a:p>
            <a:pPr lvl="1"/>
            <a:r>
              <a:rPr lang="en-US" dirty="0" smtClean="0"/>
              <a:t>Spirent, IXIA</a:t>
            </a:r>
          </a:p>
          <a:p>
            <a:pPr lvl="1"/>
            <a:r>
              <a:rPr lang="en-US" dirty="0" smtClean="0"/>
              <a:t>Use existing configuration tools and wrap it in </a:t>
            </a:r>
            <a:r>
              <a:rPr lang="en-US" dirty="0" err="1" smtClean="0"/>
              <a:t>Ansible</a:t>
            </a:r>
            <a:endParaRPr lang="en-US" dirty="0" smtClean="0"/>
          </a:p>
          <a:p>
            <a:pPr lvl="1"/>
            <a:r>
              <a:rPr lang="en-US" dirty="0" smtClean="0"/>
              <a:t>Networked, or direct</a:t>
            </a:r>
          </a:p>
          <a:p>
            <a:r>
              <a:rPr lang="en-US" dirty="0" smtClean="0"/>
              <a:t>Software commercial testers</a:t>
            </a:r>
          </a:p>
          <a:p>
            <a:pPr lvl="1"/>
            <a:r>
              <a:rPr lang="en-US" dirty="0" smtClean="0"/>
              <a:t>Spirent, IXIA</a:t>
            </a:r>
          </a:p>
          <a:p>
            <a:pPr lvl="1"/>
            <a:r>
              <a:rPr lang="en-US" dirty="0" smtClean="0"/>
              <a:t>Use existing configuration tools and wrap it in </a:t>
            </a:r>
            <a:r>
              <a:rPr lang="en-US" dirty="0" err="1" smtClean="0"/>
              <a:t>Ansible</a:t>
            </a:r>
            <a:endParaRPr lang="en-US" dirty="0" smtClean="0"/>
          </a:p>
          <a:p>
            <a:r>
              <a:rPr lang="en-US" dirty="0" smtClean="0"/>
              <a:t>Open source tools</a:t>
            </a:r>
          </a:p>
          <a:p>
            <a:pPr lvl="1"/>
            <a:r>
              <a:rPr lang="en-US" dirty="0" smtClean="0"/>
              <a:t>Reuse and package: networking, computing, storage benchmark tools</a:t>
            </a:r>
          </a:p>
          <a:p>
            <a:pPr lvl="1"/>
            <a:r>
              <a:rPr lang="en-US" dirty="0" smtClean="0"/>
              <a:t>New: </a:t>
            </a:r>
            <a:r>
              <a:rPr lang="en-US" dirty="0" err="1" smtClean="0"/>
              <a:t>dpdk</a:t>
            </a:r>
            <a:r>
              <a:rPr lang="en-US" dirty="0" smtClean="0"/>
              <a:t> based generator and capturer</a:t>
            </a:r>
          </a:p>
          <a:p>
            <a:r>
              <a:rPr lang="en-US" dirty="0" smtClean="0"/>
              <a:t>Traffic profiles</a:t>
            </a:r>
          </a:p>
          <a:p>
            <a:pPr lvl="1"/>
            <a:r>
              <a:rPr lang="en-US" dirty="0" smtClean="0"/>
              <a:t>See sample profiles from </a:t>
            </a:r>
            <a:r>
              <a:rPr lang="en-US" dirty="0" err="1" smtClean="0"/>
              <a:t>at&amp;t</a:t>
            </a:r>
            <a:r>
              <a:rPr lang="en-US" dirty="0" smtClean="0"/>
              <a:t>/china mobile/</a:t>
            </a:r>
            <a:r>
              <a:rPr lang="en-US" dirty="0" err="1" smtClean="0"/>
              <a:t>cablelabs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SUTs (representative SUT)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SUT set is used to represent common components (as in NFVC)</a:t>
            </a:r>
          </a:p>
          <a:p>
            <a:pPr lvl="1"/>
            <a:r>
              <a:rPr lang="en-US" dirty="0" smtClean="0"/>
              <a:t>E.g. L2, L3, L4-7/HTTP, SSL, DPI, media encoding/decoding, …</a:t>
            </a:r>
          </a:p>
          <a:p>
            <a:pPr lvl="1"/>
            <a:r>
              <a:rPr lang="en-US" dirty="0" smtClean="0"/>
              <a:t>E.g. storage: read/write, </a:t>
            </a:r>
            <a:r>
              <a:rPr lang="en-US" dirty="0" err="1" smtClean="0"/>
              <a:t>iops</a:t>
            </a:r>
            <a:r>
              <a:rPr lang="en-US" dirty="0" smtClean="0"/>
              <a:t>, file, DB, </a:t>
            </a:r>
            <a:r>
              <a:rPr lang="en-US" dirty="0" err="1" smtClean="0"/>
              <a:t>noSQL</a:t>
            </a:r>
            <a:r>
              <a:rPr lang="en-US" dirty="0" smtClean="0"/>
              <a:t>, big data</a:t>
            </a:r>
          </a:p>
          <a:p>
            <a:r>
              <a:rPr lang="en-US" dirty="0" smtClean="0"/>
              <a:t>Select open source SUTs</a:t>
            </a:r>
          </a:p>
        </p:txBody>
      </p:sp>
    </p:spTree>
    <p:extLst>
      <p:ext uri="{BB962C8B-B14F-4D97-AF65-F5344CB8AC3E}">
        <p14:creationId xmlns:p14="http://schemas.microsoft.com/office/powerpoint/2010/main" val="28447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Examples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SSL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Encryption and decryption involved in SSL connections are CPU intensive processes and could provide an indication of CPU capability</a:t>
            </a:r>
            <a:r>
              <a:rPr lang="en-GB" dirty="0" smtClean="0"/>
              <a:t>.</a:t>
            </a:r>
          </a:p>
          <a:p>
            <a:r>
              <a:rPr lang="en-GB" dirty="0" smtClean="0"/>
              <a:t>Measure: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1. The number of RSA signatures a machine can handle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2. Crypto algorithm performance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These measurements can evaluate CPU performance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421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4514</TotalTime>
  <Words>818</Words>
  <Application>Microsoft Office PowerPoint</Application>
  <PresentationFormat>Widescreen</PresentationFormat>
  <Paragraphs>160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Qtip</vt:lpstr>
      <vt:lpstr>QTIP overview</vt:lpstr>
      <vt:lpstr>QTIP also aims to develop a framework</vt:lpstr>
      <vt:lpstr>Qtip performance benchmarking reference</vt:lpstr>
      <vt:lpstr>Qtip components</vt:lpstr>
      <vt:lpstr>Test tools (generating &amp; measuring)</vt:lpstr>
      <vt:lpstr>SUTs (representative SUT)</vt:lpstr>
      <vt:lpstr>Test Examples</vt:lpstr>
      <vt:lpstr>SSL Test</vt:lpstr>
      <vt:lpstr>PowerPoint Presentation</vt:lpstr>
      <vt:lpstr> SSL  performance Test</vt:lpstr>
      <vt:lpstr>SSL traffic Test: Host Test</vt:lpstr>
      <vt:lpstr>SSL traffic Test2: Virtual generator and terminator</vt:lpstr>
      <vt:lpstr>TCP Test case1: Local loopback</vt:lpstr>
      <vt:lpstr>TCP loopback Test</vt:lpstr>
      <vt:lpstr>Memory and Computational Tests</vt:lpstr>
      <vt:lpstr>Guest Memory Test</vt:lpstr>
      <vt:lpstr>Storage Performance</vt:lpstr>
      <vt:lpstr>Storage Performance</vt:lpstr>
      <vt:lpstr>Leveraging Open Source Benchmarking suites to develop a framework</vt:lpstr>
      <vt:lpstr>For example</vt:lpstr>
      <vt:lpstr>System Information</vt:lpstr>
      <vt:lpstr>Test Results</vt:lpstr>
      <vt:lpstr>PowerPoint Presentation</vt:lpstr>
    </vt:vector>
  </TitlesOfParts>
  <Company>Dell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Qtip</dc:title>
  <dc:creator>Chu, Wenjing</dc:creator>
  <cp:keywords>No Restrictions</cp:keywords>
  <cp:lastModifiedBy>Nauman Ahad</cp:lastModifiedBy>
  <cp:revision>71</cp:revision>
  <dcterms:created xsi:type="dcterms:W3CDTF">2015-06-08T17:29:25Z</dcterms:created>
  <dcterms:modified xsi:type="dcterms:W3CDTF">2015-08-11T06:05:49Z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6396aba3-9e26-4bb8-a5a8-d22aef3737bb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</Properties>
</file>