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78" r:id="rId8"/>
    <p:sldId id="282" r:id="rId9"/>
    <p:sldId id="283" r:id="rId10"/>
    <p:sldId id="284" r:id="rId11"/>
    <p:sldId id="285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4AE9BF-E8E7-414C-96DE-41163228C0F0}">
          <p14:sldIdLst>
            <p14:sldId id="256"/>
            <p14:sldId id="281"/>
            <p14:sldId id="257"/>
            <p14:sldId id="258"/>
            <p14:sldId id="259"/>
            <p14:sldId id="260"/>
            <p14:sldId id="278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5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8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3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7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9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5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BF99-A3B2-4517-9E61-EE0D16FD640C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2646-D9B5-4092-89E9-740B1D26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oronix-test-suit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Qtip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</a:t>
            </a:r>
            <a:r>
              <a:rPr lang="en-US" sz="3600" dirty="0" smtClean="0"/>
              <a:t>roject description</a:t>
            </a:r>
          </a:p>
          <a:p>
            <a:r>
              <a:rPr lang="en-US" sz="3600" dirty="0" smtClean="0"/>
              <a:t>June 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32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Encryption and tunneling of traffic is common for VNF applications</a:t>
            </a:r>
          </a:p>
          <a:p>
            <a:r>
              <a:rPr lang="en-US" dirty="0" smtClean="0"/>
              <a:t>To support VNF encryption applications, the NFVI system should provide the necessary CPU computing resources</a:t>
            </a:r>
          </a:p>
          <a:p>
            <a:r>
              <a:rPr lang="en-US" b="1" dirty="0" smtClean="0"/>
              <a:t>OpenSSL speed </a:t>
            </a:r>
            <a:r>
              <a:rPr lang="en-US" dirty="0" smtClean="0"/>
              <a:t>can be used to benchmark encryption throughput, helping to evaluate the performance for the computing resources provided by the NFVI system. </a:t>
            </a:r>
          </a:p>
          <a:p>
            <a:r>
              <a:rPr lang="en-GB" dirty="0"/>
              <a:t>Measure:</a:t>
            </a:r>
          </a:p>
          <a:p>
            <a:pPr marL="0" indent="0">
              <a:buNone/>
            </a:pPr>
            <a:r>
              <a:rPr lang="en-GB" dirty="0"/>
              <a:t>	1. The number of RSA signatures a machine can handle</a:t>
            </a:r>
          </a:p>
          <a:p>
            <a:pPr marL="0" indent="0">
              <a:buNone/>
            </a:pPr>
            <a:r>
              <a:rPr lang="en-GB" dirty="0"/>
              <a:t>	2. Crypto algorithm performance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DPI engines are CPU and memory intensive operations. DPI benchmarks can provide an insight on the CPU and Memory resources available to a DPI VNF.</a:t>
            </a:r>
          </a:p>
          <a:p>
            <a:r>
              <a:rPr lang="en-US" dirty="0" err="1" smtClean="0"/>
              <a:t>nDPI</a:t>
            </a:r>
            <a:r>
              <a:rPr lang="en-US" dirty="0" smtClean="0"/>
              <a:t>, is an Open source DPI engine library. </a:t>
            </a:r>
            <a:r>
              <a:rPr lang="en-US" b="1" dirty="0" err="1" smtClean="0"/>
              <a:t>nDPI</a:t>
            </a:r>
            <a:r>
              <a:rPr lang="en-US" b="1" dirty="0" smtClean="0"/>
              <a:t> reader </a:t>
            </a:r>
            <a:r>
              <a:rPr lang="en-US" dirty="0" smtClean="0"/>
              <a:t>can identify traffic at the application layer</a:t>
            </a:r>
            <a:r>
              <a:rPr lang="en-US" dirty="0"/>
              <a:t> </a:t>
            </a:r>
            <a:r>
              <a:rPr lang="en-US" dirty="0" smtClean="0"/>
              <a:t>and provide detection</a:t>
            </a:r>
            <a:r>
              <a:rPr lang="en-US" b="1" dirty="0" smtClean="0"/>
              <a:t> throughput </a:t>
            </a:r>
            <a:r>
              <a:rPr lang="en-US" dirty="0" smtClean="0"/>
              <a:t>for the </a:t>
            </a:r>
            <a:r>
              <a:rPr lang="en-US" dirty="0" err="1" smtClean="0"/>
              <a:t>nDPI</a:t>
            </a:r>
            <a:r>
              <a:rPr lang="en-US" dirty="0" smtClean="0"/>
              <a:t> engine. </a:t>
            </a:r>
          </a:p>
          <a:p>
            <a:r>
              <a:rPr lang="en-US" dirty="0" smtClean="0"/>
              <a:t>The Application layer protocols that can be detected by </a:t>
            </a:r>
            <a:r>
              <a:rPr lang="en-US" dirty="0" err="1" smtClean="0"/>
              <a:t>nDPI</a:t>
            </a:r>
            <a:r>
              <a:rPr lang="en-US" dirty="0" smtClean="0"/>
              <a:t> can be extended using the libraries provided by </a:t>
            </a:r>
            <a:r>
              <a:rPr lang="en-US" dirty="0" err="1" smtClean="0"/>
              <a:t>nDPI</a:t>
            </a:r>
            <a:r>
              <a:rPr lang="en-US" dirty="0" smtClean="0"/>
              <a:t>. However </a:t>
            </a:r>
            <a:r>
              <a:rPr lang="en-US" dirty="0" err="1" smtClean="0"/>
              <a:t>nDPI</a:t>
            </a:r>
            <a:r>
              <a:rPr lang="en-US" dirty="0" smtClean="0"/>
              <a:t> doesn’t provide multi-thread support</a:t>
            </a:r>
          </a:p>
          <a:p>
            <a:r>
              <a:rPr lang="en-US" b="1" dirty="0" err="1" smtClean="0"/>
              <a:t>HyperScan</a:t>
            </a:r>
            <a:r>
              <a:rPr lang="en-US" dirty="0"/>
              <a:t> </a:t>
            </a:r>
            <a:r>
              <a:rPr lang="en-US" dirty="0" smtClean="0"/>
              <a:t>is a Commercial DPI library that can fully utilize  multiprocessor support</a:t>
            </a:r>
          </a:p>
        </p:txBody>
      </p:sp>
    </p:spTree>
    <p:extLst>
      <p:ext uri="{BB962C8B-B14F-4D97-AF65-F5344CB8AC3E}">
        <p14:creationId xmlns:p14="http://schemas.microsoft.com/office/powerpoint/2010/main" val="35515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Qtip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Qtip</a:t>
            </a:r>
            <a:r>
              <a:rPr lang="en-US" dirty="0" smtClean="0"/>
              <a:t> is a performance benchmark suite for NFV</a:t>
            </a:r>
          </a:p>
          <a:p>
            <a:r>
              <a:rPr lang="en-US" dirty="0" smtClean="0"/>
              <a:t>The design of </a:t>
            </a:r>
            <a:r>
              <a:rPr lang="en-US" dirty="0" err="1" smtClean="0"/>
              <a:t>Qtip</a:t>
            </a:r>
            <a:r>
              <a:rPr lang="en-US" dirty="0" smtClean="0"/>
              <a:t> follows a few simple principles</a:t>
            </a:r>
          </a:p>
          <a:p>
            <a:pPr lvl="1"/>
            <a:r>
              <a:rPr lang="en-US" dirty="0" smtClean="0"/>
              <a:t>Follow a White </a:t>
            </a:r>
            <a:r>
              <a:rPr lang="en-US" dirty="0"/>
              <a:t>B</a:t>
            </a:r>
            <a:r>
              <a:rPr lang="en-US" dirty="0" smtClean="0"/>
              <a:t>ox approach – the goal is to answer quantitative questions, not validating interfaces</a:t>
            </a:r>
          </a:p>
          <a:p>
            <a:pPr lvl="1"/>
            <a:r>
              <a:rPr lang="en-US" dirty="0" smtClean="0"/>
              <a:t>We put priority in the composition of test suite that capture the most important performance metrics for NFV – by selecting a suite of open source software that best represent NFV workloads</a:t>
            </a:r>
          </a:p>
          <a:p>
            <a:pPr lvl="1"/>
            <a:r>
              <a:rPr lang="en-US" dirty="0" smtClean="0"/>
              <a:t>Bottom up – we start from bare metal and physical components</a:t>
            </a:r>
          </a:p>
          <a:p>
            <a:pPr lvl="1"/>
            <a:r>
              <a:rPr lang="en-US" dirty="0" smtClean="0"/>
              <a:t>Comparative – many functions in NFV can be realized with multiple ways. </a:t>
            </a:r>
            <a:r>
              <a:rPr lang="en-US" dirty="0" err="1" smtClean="0"/>
              <a:t>Qtip</a:t>
            </a:r>
            <a:r>
              <a:rPr lang="en-US" dirty="0" smtClean="0"/>
              <a:t> runs the same suite on these choices and help shed light on performance questions.</a:t>
            </a:r>
          </a:p>
          <a:p>
            <a:r>
              <a:rPr lang="en-US" dirty="0" smtClean="0"/>
              <a:t>Deliverables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Qtip</a:t>
            </a:r>
            <a:r>
              <a:rPr lang="en-US" dirty="0" smtClean="0"/>
              <a:t> benchmark suite – which will evolve over iterations</a:t>
            </a:r>
          </a:p>
          <a:p>
            <a:pPr lvl="1"/>
            <a:r>
              <a:rPr lang="en-US" dirty="0" smtClean="0"/>
              <a:t>Necessary integration work to CI, common test framework/format etc.</a:t>
            </a:r>
          </a:p>
          <a:p>
            <a:pPr lvl="1"/>
            <a:r>
              <a:rPr lang="en-US" dirty="0" smtClean="0"/>
              <a:t>Necessary integration of testing load generation/measurement tools</a:t>
            </a:r>
          </a:p>
          <a:p>
            <a:pPr lvl="1"/>
            <a:r>
              <a:rPr lang="en-US" dirty="0" smtClean="0"/>
              <a:t>Necessary integration of orchestration/configuration/run tools</a:t>
            </a:r>
          </a:p>
          <a:p>
            <a:pPr lvl="1"/>
            <a:r>
              <a:rPr lang="en-US" dirty="0" smtClean="0"/>
              <a:t>Documentation: test suite, benchmark result data/report</a:t>
            </a:r>
          </a:p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GS NFV-PER 001</a:t>
            </a:r>
          </a:p>
          <a:p>
            <a:pPr lvl="1"/>
            <a:r>
              <a:rPr lang="en-US" dirty="0" smtClean="0"/>
              <a:t>IETF RFC 2544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Qtip</a:t>
            </a:r>
            <a:r>
              <a:rPr lang="en-US" dirty="0" smtClean="0"/>
              <a:t> performance benchmarking reference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2700" y="4936323"/>
            <a:ext cx="257175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57913" y="3871907"/>
            <a:ext cx="125730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39101" y="3871907"/>
            <a:ext cx="125730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Networked Storage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76725" y="4355299"/>
            <a:ext cx="125730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storage</a:t>
            </a:r>
            <a:endParaRPr lang="en-US" dirty="0"/>
          </a:p>
        </p:txBody>
      </p:sp>
      <p:cxnSp>
        <p:nvCxnSpPr>
          <p:cNvPr id="9" name="Elbow Connector 8"/>
          <p:cNvCxnSpPr>
            <a:stCxn id="7" idx="3"/>
            <a:endCxn id="5" idx="1"/>
          </p:cNvCxnSpPr>
          <p:nvPr/>
        </p:nvCxnSpPr>
        <p:spPr>
          <a:xfrm flipV="1">
            <a:off x="5534025" y="4171945"/>
            <a:ext cx="623888" cy="48339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4" idx="0"/>
            <a:endCxn id="5" idx="2"/>
          </p:cNvCxnSpPr>
          <p:nvPr/>
        </p:nvCxnSpPr>
        <p:spPr>
          <a:xfrm rot="16200000" flipV="1">
            <a:off x="6985399" y="4273147"/>
            <a:ext cx="464341" cy="862012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4" idx="0"/>
            <a:endCxn id="6" idx="2"/>
          </p:cNvCxnSpPr>
          <p:nvPr/>
        </p:nvCxnSpPr>
        <p:spPr>
          <a:xfrm rot="5400000" flipH="1" flipV="1">
            <a:off x="7925993" y="4194565"/>
            <a:ext cx="464341" cy="1019176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093744" y="3131341"/>
            <a:ext cx="4393406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157913" y="1857370"/>
            <a:ext cx="125730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VNFC UT 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824788" y="1857371"/>
            <a:ext cx="125730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VNFC UT N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491038" y="1864513"/>
            <a:ext cx="125730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vTester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9901238" y="1864513"/>
            <a:ext cx="125730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vTesterN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362700" y="6057895"/>
            <a:ext cx="1462088" cy="4000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Tester 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029576" y="6057895"/>
            <a:ext cx="1462088" cy="4000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Tester N</a:t>
            </a:r>
            <a:endParaRPr lang="en-US" dirty="0"/>
          </a:p>
        </p:txBody>
      </p:sp>
      <p:cxnSp>
        <p:nvCxnSpPr>
          <p:cNvPr id="28" name="Elbow Connector 27"/>
          <p:cNvCxnSpPr>
            <a:stCxn id="26" idx="0"/>
            <a:endCxn id="4" idx="2"/>
          </p:cNvCxnSpPr>
          <p:nvPr/>
        </p:nvCxnSpPr>
        <p:spPr>
          <a:xfrm rot="5400000" flipH="1" flipV="1">
            <a:off x="7181848" y="5591169"/>
            <a:ext cx="378622" cy="55483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7" idx="0"/>
            <a:endCxn id="4" idx="2"/>
          </p:cNvCxnSpPr>
          <p:nvPr/>
        </p:nvCxnSpPr>
        <p:spPr>
          <a:xfrm rot="16200000" flipV="1">
            <a:off x="8015287" y="5312561"/>
            <a:ext cx="378622" cy="1112045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9" idx="4"/>
            <a:endCxn id="21" idx="4"/>
          </p:cNvCxnSpPr>
          <p:nvPr/>
        </p:nvCxnSpPr>
        <p:spPr>
          <a:xfrm rot="5400000">
            <a:off x="5949555" y="1556142"/>
            <a:ext cx="7143" cy="1666875"/>
          </a:xfrm>
          <a:prstGeom prst="bentConnector3">
            <a:avLst>
              <a:gd name="adj1" fmla="val 330033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0" idx="4"/>
            <a:endCxn id="27" idx="3"/>
          </p:cNvCxnSpPr>
          <p:nvPr/>
        </p:nvCxnSpPr>
        <p:spPr>
          <a:xfrm rot="16200000" flipH="1">
            <a:off x="7036596" y="3802851"/>
            <a:ext cx="3871911" cy="1038226"/>
          </a:xfrm>
          <a:prstGeom prst="bentConnector4">
            <a:avLst>
              <a:gd name="adj1" fmla="val 11993"/>
              <a:gd name="adj2" fmla="val 122018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4276725" y="3123003"/>
            <a:ext cx="2085975" cy="3738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cxnSp>
        <p:nvCxnSpPr>
          <p:cNvPr id="44" name="Elbow Connector 43"/>
          <p:cNvCxnSpPr>
            <a:stCxn id="19" idx="2"/>
            <a:endCxn id="21" idx="2"/>
          </p:cNvCxnSpPr>
          <p:nvPr/>
        </p:nvCxnSpPr>
        <p:spPr>
          <a:xfrm rot="10800000" flipV="1">
            <a:off x="4491039" y="2121688"/>
            <a:ext cx="1666875" cy="7143"/>
          </a:xfrm>
          <a:prstGeom prst="bentConnector5">
            <a:avLst>
              <a:gd name="adj1" fmla="val 12286"/>
              <a:gd name="adj2" fmla="val 16601736"/>
              <a:gd name="adj3" fmla="val 113714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5400000">
            <a:off x="4749404" y="4006448"/>
            <a:ext cx="3864769" cy="638176"/>
          </a:xfrm>
          <a:prstGeom prst="bentConnector4">
            <a:avLst>
              <a:gd name="adj1" fmla="val 47412"/>
              <a:gd name="adj2" fmla="val 135821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585913" y="1857370"/>
            <a:ext cx="1538290" cy="5286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Qtip</a:t>
            </a:r>
            <a:r>
              <a:rPr lang="en-US" dirty="0" smtClean="0"/>
              <a:t> console</a:t>
            </a:r>
            <a:endParaRPr lang="en-US" dirty="0"/>
          </a:p>
        </p:txBody>
      </p:sp>
      <p:sp>
        <p:nvSpPr>
          <p:cNvPr id="59" name="Flowchart: Alternate Process 58"/>
          <p:cNvSpPr/>
          <p:nvPr/>
        </p:nvSpPr>
        <p:spPr>
          <a:xfrm>
            <a:off x="542925" y="3131341"/>
            <a:ext cx="1271588" cy="626272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Remote hosts</a:t>
            </a:r>
            <a:endParaRPr lang="en-US" dirty="0"/>
          </a:p>
        </p:txBody>
      </p:sp>
      <p:cxnSp>
        <p:nvCxnSpPr>
          <p:cNvPr id="60" name="Elbow Connector 59"/>
          <p:cNvCxnSpPr>
            <a:stCxn id="59" idx="0"/>
            <a:endCxn id="58" idx="4"/>
          </p:cNvCxnSpPr>
          <p:nvPr/>
        </p:nvCxnSpPr>
        <p:spPr>
          <a:xfrm rot="5400000" flipH="1" flipV="1">
            <a:off x="1394222" y="2170506"/>
            <a:ext cx="745333" cy="1176339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29126" y="4670658"/>
            <a:ext cx="56527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characterization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Bottom-up – white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Reuse framework/tools upstream/other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Configuration automation or glue using </a:t>
            </a:r>
            <a:r>
              <a:rPr lang="en-US" dirty="0" err="1" smtClean="0"/>
              <a:t>Ansible</a:t>
            </a:r>
            <a:r>
              <a:rPr lang="en-US" dirty="0" smtClean="0"/>
              <a:t>/python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Supports software + optional hardware tools,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Supports open source + optional commercial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Qtip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Qtip</a:t>
            </a:r>
            <a:r>
              <a:rPr lang="en-US" dirty="0" smtClean="0"/>
              <a:t> console: a simple VM/host that hosts </a:t>
            </a:r>
            <a:r>
              <a:rPr lang="en-US" dirty="0" err="1" smtClean="0"/>
              <a:t>Ansible</a:t>
            </a:r>
            <a:r>
              <a:rPr lang="en-US" dirty="0" smtClean="0"/>
              <a:t>/Python and </a:t>
            </a:r>
            <a:r>
              <a:rPr lang="en-US" dirty="0" err="1" smtClean="0"/>
              <a:t>Qtip</a:t>
            </a:r>
            <a:r>
              <a:rPr lang="en-US" dirty="0" smtClean="0"/>
              <a:t> test tools/</a:t>
            </a:r>
            <a:r>
              <a:rPr lang="en-US" dirty="0" err="1" smtClean="0"/>
              <a:t>confs</a:t>
            </a:r>
            <a:endParaRPr lang="en-US" dirty="0" smtClean="0"/>
          </a:p>
          <a:p>
            <a:r>
              <a:rPr lang="en-US" dirty="0" err="1" smtClean="0"/>
              <a:t>Baremetal</a:t>
            </a:r>
            <a:r>
              <a:rPr lang="en-US" dirty="0" smtClean="0"/>
              <a:t> configuration: (pre-installation state)</a:t>
            </a:r>
          </a:p>
          <a:p>
            <a:pPr lvl="1"/>
            <a:r>
              <a:rPr lang="en-US" dirty="0" smtClean="0"/>
              <a:t>Bios</a:t>
            </a:r>
          </a:p>
          <a:p>
            <a:pPr lvl="1"/>
            <a:r>
              <a:rPr lang="en-US" dirty="0" smtClean="0"/>
              <a:t>Host OS</a:t>
            </a:r>
          </a:p>
          <a:p>
            <a:r>
              <a:rPr lang="en-US" dirty="0" smtClean="0"/>
              <a:t>Use OPNFV install – BGS/Genesis/CI</a:t>
            </a:r>
          </a:p>
          <a:p>
            <a:r>
              <a:rPr lang="en-US" dirty="0" smtClean="0"/>
              <a:t>Orchestration: Heat template for test configuration</a:t>
            </a:r>
          </a:p>
          <a:p>
            <a:r>
              <a:rPr lang="en-US" dirty="0" smtClean="0"/>
              <a:t>Post-Heat-orchestration test configuration &amp; run: </a:t>
            </a:r>
            <a:r>
              <a:rPr lang="en-US" dirty="0" err="1" smtClean="0"/>
              <a:t>Ansible</a:t>
            </a:r>
            <a:r>
              <a:rPr lang="en-US" dirty="0" smtClean="0"/>
              <a:t>/Python</a:t>
            </a:r>
          </a:p>
          <a:p>
            <a:r>
              <a:rPr lang="en-US" dirty="0" smtClean="0"/>
              <a:t>Post-run data collection and post processing (use common test tools)</a:t>
            </a:r>
          </a:p>
          <a:p>
            <a:r>
              <a:rPr lang="en-US" dirty="0" smtClean="0"/>
              <a:t>Post-run cleanup</a:t>
            </a:r>
          </a:p>
          <a:p>
            <a:r>
              <a:rPr lang="en-US" dirty="0" smtClean="0"/>
              <a:t>Optionally - potential other framework integration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Test Suite</a:t>
            </a:r>
          </a:p>
          <a:p>
            <a:pPr lvl="1"/>
            <a:r>
              <a:rPr lang="en-US" dirty="0" smtClean="0"/>
              <a:t>Test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tools (load generating &amp; measuring)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Open source tools</a:t>
            </a:r>
          </a:p>
          <a:p>
            <a:pPr lvl="1"/>
            <a:r>
              <a:rPr lang="en-US" dirty="0" smtClean="0"/>
              <a:t>Reuse and integrate: open source networking, computing, storage benchmark tools</a:t>
            </a:r>
          </a:p>
          <a:p>
            <a:pPr lvl="1"/>
            <a:r>
              <a:rPr lang="en-US" dirty="0" err="1" smtClean="0"/>
              <a:t>Pktgen</a:t>
            </a:r>
            <a:endParaRPr lang="en-US" dirty="0" smtClean="0"/>
          </a:p>
          <a:p>
            <a:r>
              <a:rPr lang="en-US" dirty="0"/>
              <a:t>Hardware test equipment</a:t>
            </a:r>
          </a:p>
          <a:p>
            <a:pPr lvl="1"/>
            <a:r>
              <a:rPr lang="en-US" dirty="0"/>
              <a:t>Spirent, IXIA</a:t>
            </a:r>
          </a:p>
          <a:p>
            <a:pPr lvl="1"/>
            <a:r>
              <a:rPr lang="en-US" dirty="0"/>
              <a:t>Use existing configuration tools and wrap it in </a:t>
            </a:r>
            <a:r>
              <a:rPr lang="en-US" dirty="0" err="1"/>
              <a:t>Ansible</a:t>
            </a:r>
            <a:r>
              <a:rPr lang="en-US" dirty="0"/>
              <a:t>/Python</a:t>
            </a:r>
          </a:p>
          <a:p>
            <a:pPr lvl="1"/>
            <a:r>
              <a:rPr lang="en-US" dirty="0"/>
              <a:t>Networked, or direct</a:t>
            </a:r>
          </a:p>
          <a:p>
            <a:r>
              <a:rPr lang="en-US" dirty="0"/>
              <a:t>Software commercial testers</a:t>
            </a:r>
          </a:p>
          <a:p>
            <a:pPr lvl="1"/>
            <a:r>
              <a:rPr lang="en-US" dirty="0"/>
              <a:t>Spirent, IXIA</a:t>
            </a:r>
          </a:p>
          <a:p>
            <a:pPr lvl="1"/>
            <a:r>
              <a:rPr lang="en-US" dirty="0"/>
              <a:t>Use existing configuration tools and wrap it in </a:t>
            </a:r>
            <a:r>
              <a:rPr lang="en-US" dirty="0" err="1" smtClean="0"/>
              <a:t>Ansible</a:t>
            </a:r>
            <a:r>
              <a:rPr lang="en-US" dirty="0" smtClean="0"/>
              <a:t>/Python</a:t>
            </a:r>
          </a:p>
          <a:p>
            <a:r>
              <a:rPr lang="en-US" dirty="0" smtClean="0"/>
              <a:t>Traffic profiles</a:t>
            </a:r>
          </a:p>
          <a:p>
            <a:pPr lvl="1"/>
            <a:r>
              <a:rPr lang="en-US" dirty="0" smtClean="0"/>
              <a:t>E.g. IETF</a:t>
            </a:r>
          </a:p>
          <a:p>
            <a:pPr lvl="1"/>
            <a:r>
              <a:rPr lang="en-US" dirty="0" smtClean="0"/>
              <a:t>E.g. sample profiles from </a:t>
            </a:r>
            <a:r>
              <a:rPr lang="en-US" dirty="0" err="1" smtClean="0"/>
              <a:t>at&amp;t</a:t>
            </a:r>
            <a:r>
              <a:rPr lang="en-US" dirty="0" smtClean="0"/>
              <a:t>/china mobile/</a:t>
            </a:r>
            <a:r>
              <a:rPr lang="en-US" dirty="0" err="1" smtClean="0"/>
              <a:t>cablelabs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epresentative NFVC set in the </a:t>
            </a:r>
            <a:r>
              <a:rPr lang="en-US" dirty="0" err="1" smtClean="0"/>
              <a:t>Qtip</a:t>
            </a:r>
            <a:r>
              <a:rPr lang="en-US" dirty="0" smtClean="0"/>
              <a:t>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select set is used to represent common components (as in NFVC)</a:t>
            </a:r>
          </a:p>
          <a:p>
            <a:pPr lvl="1"/>
            <a:r>
              <a:rPr lang="en-US" dirty="0" smtClean="0"/>
              <a:t>E.g. L2, L3, L4-7/HTTP, SSL, DPI, media encoding/decoding, signal processing …</a:t>
            </a:r>
          </a:p>
          <a:p>
            <a:pPr lvl="1"/>
            <a:r>
              <a:rPr lang="en-US" dirty="0" smtClean="0"/>
              <a:t>E.g. storage: read/write, </a:t>
            </a:r>
            <a:r>
              <a:rPr lang="en-US" dirty="0" err="1" smtClean="0"/>
              <a:t>iops</a:t>
            </a:r>
            <a:r>
              <a:rPr lang="en-US" dirty="0" smtClean="0"/>
              <a:t>, file, DB, </a:t>
            </a:r>
            <a:r>
              <a:rPr lang="en-US" dirty="0" err="1" smtClean="0"/>
              <a:t>noSQL</a:t>
            </a:r>
            <a:r>
              <a:rPr lang="en-US" dirty="0" smtClean="0"/>
              <a:t>, big data…</a:t>
            </a:r>
          </a:p>
          <a:p>
            <a:r>
              <a:rPr lang="en-US" dirty="0" smtClean="0"/>
              <a:t>These NFVCs are used to exercise/stress targeted components in an OPNFV infrastructure</a:t>
            </a:r>
          </a:p>
          <a:p>
            <a:r>
              <a:rPr lang="en-US" dirty="0"/>
              <a:t>Select existing open source </a:t>
            </a:r>
            <a:r>
              <a:rPr lang="en-US" dirty="0" smtClean="0"/>
              <a:t>NFVCs: Simple, well known, easy to understand, open source</a:t>
            </a:r>
          </a:p>
        </p:txBody>
      </p:sp>
    </p:spTree>
    <p:extLst>
      <p:ext uri="{BB962C8B-B14F-4D97-AF65-F5344CB8AC3E}">
        <p14:creationId xmlns:p14="http://schemas.microsoft.com/office/powerpoint/2010/main" val="28447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 Examples in </a:t>
            </a:r>
            <a:r>
              <a:rPr lang="en-GB" dirty="0" err="1" smtClean="0"/>
              <a:t>Qtip</a:t>
            </a:r>
            <a:r>
              <a:rPr lang="en-GB" dirty="0" smtClean="0"/>
              <a:t> Suite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Subset of </a:t>
            </a:r>
            <a:r>
              <a:rPr lang="en-US" dirty="0" err="1" smtClean="0"/>
              <a:t>Phoronix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300" dirty="0" err="1" smtClean="0"/>
              <a:t>Phrononix</a:t>
            </a:r>
            <a:r>
              <a:rPr lang="en-US" sz="3300" dirty="0" smtClean="0"/>
              <a:t> is an open source benchmark suite that contains many tests to conduct CPU, Memory and Storage </a:t>
            </a:r>
            <a:r>
              <a:rPr lang="en-US" sz="3300" dirty="0"/>
              <a:t>benchmark tests. </a:t>
            </a:r>
            <a:r>
              <a:rPr lang="en-US" sz="3300" dirty="0">
                <a:hlinkClick r:id="rId2"/>
              </a:rPr>
              <a:t>http://www.phoronix-test-suite.com</a:t>
            </a:r>
            <a:r>
              <a:rPr lang="en-US" sz="3300" dirty="0" smtClean="0">
                <a:hlinkClick r:id="rId2"/>
              </a:rPr>
              <a:t>/</a:t>
            </a:r>
            <a:r>
              <a:rPr lang="en-US" sz="3300" dirty="0" smtClean="0"/>
              <a:t>. A subset of these can be used to benchmark NFVI systems</a:t>
            </a:r>
            <a:endParaRPr lang="en-US" sz="3300" dirty="0"/>
          </a:p>
          <a:p>
            <a:r>
              <a:rPr lang="en-US" sz="3300" dirty="0" smtClean="0"/>
              <a:t>While routing packets, there is a need to looks up destination IPs in an IP  lookup table for matching. CPU is greatly utilized in such a task. This makes CPU benchmarks important metrics for evaluating performance of NFVI systems</a:t>
            </a:r>
          </a:p>
          <a:p>
            <a:pPr marL="0" indent="0">
              <a:buNone/>
            </a:pPr>
            <a:r>
              <a:rPr lang="en-US" sz="3300" b="1" dirty="0" smtClean="0"/>
              <a:t>    Byte-Unix bench </a:t>
            </a:r>
            <a:r>
              <a:rPr lang="en-US" sz="3300" dirty="0" smtClean="0"/>
              <a:t>provides computing benchmark through arithmetic integer and floating point tests such as 	</a:t>
            </a:r>
            <a:r>
              <a:rPr lang="en-US" sz="3300" b="1" dirty="0" smtClean="0"/>
              <a:t>Dhrystone</a:t>
            </a:r>
          </a:p>
          <a:p>
            <a:pPr marL="0" indent="0">
              <a:buNone/>
            </a:pPr>
            <a:r>
              <a:rPr lang="en-US" sz="3300" b="1" dirty="0" smtClean="0"/>
              <a:t>    Cyclic </a:t>
            </a:r>
            <a:r>
              <a:rPr lang="en-US" sz="3300" b="1" dirty="0" smtClean="0"/>
              <a:t>Redundancy check </a:t>
            </a:r>
            <a:r>
              <a:rPr lang="en-US" sz="3300" dirty="0" smtClean="0"/>
              <a:t>to check CPU </a:t>
            </a:r>
            <a:r>
              <a:rPr lang="en-US" sz="3300" dirty="0" smtClean="0"/>
              <a:t>performance</a:t>
            </a:r>
          </a:p>
          <a:p>
            <a:pPr marL="0" indent="0">
              <a:buNone/>
            </a:pPr>
            <a:r>
              <a:rPr lang="en-US" sz="3300" b="1" dirty="0" smtClean="0"/>
              <a:t>    </a:t>
            </a:r>
            <a:r>
              <a:rPr lang="en-US" sz="3300" b="1" dirty="0" err="1" smtClean="0"/>
              <a:t>Cachebench</a:t>
            </a:r>
            <a:r>
              <a:rPr lang="en-US" sz="3300" b="1" dirty="0" smtClean="0"/>
              <a:t> </a:t>
            </a:r>
            <a:r>
              <a:rPr lang="en-US" sz="3300" dirty="0"/>
              <a:t>for cache read, write bandwidth benchmark</a:t>
            </a:r>
            <a:endParaRPr lang="en-US" sz="3300" b="1" dirty="0"/>
          </a:p>
          <a:p>
            <a:pPr marL="0" indent="0">
              <a:buNone/>
            </a:pPr>
            <a:endParaRPr lang="en-US" sz="3300" b="1" dirty="0" smtClean="0"/>
          </a:p>
          <a:p>
            <a:r>
              <a:rPr lang="en-US" sz="3300" dirty="0" smtClean="0"/>
              <a:t>NFV </a:t>
            </a:r>
            <a:r>
              <a:rPr lang="en-US" sz="3300" dirty="0"/>
              <a:t>applications such as packet forwarding and routing are memory R/W intensive. This makes it important to analyze NFVI memory performance:</a:t>
            </a:r>
            <a:br>
              <a:rPr lang="en-US" sz="3300" dirty="0"/>
            </a:br>
            <a:r>
              <a:rPr lang="en-US" sz="3300" dirty="0"/>
              <a:t> </a:t>
            </a:r>
            <a:br>
              <a:rPr lang="en-US" sz="3300" dirty="0"/>
            </a:br>
            <a:r>
              <a:rPr lang="en-US" sz="3300" b="1" dirty="0"/>
              <a:t>Stream </a:t>
            </a:r>
            <a:r>
              <a:rPr lang="en-US" sz="3300" dirty="0"/>
              <a:t>for memory read and write bandwidth benchmark </a:t>
            </a:r>
          </a:p>
          <a:p>
            <a:r>
              <a:rPr lang="en-US" sz="3300" dirty="0" smtClean="0"/>
              <a:t>Storage I/O and R/w performance is critical for VNF nodes that involve storage usage such as content delivery cache nodes or IMS.</a:t>
            </a:r>
          </a:p>
          <a:p>
            <a:pPr marL="0" indent="0">
              <a:buNone/>
            </a:pPr>
            <a:r>
              <a:rPr lang="en-US" sz="3300" b="1" dirty="0" smtClean="0"/>
              <a:t>    </a:t>
            </a:r>
            <a:r>
              <a:rPr lang="en-US" sz="3300" b="1" dirty="0" err="1" smtClean="0"/>
              <a:t>Dd</a:t>
            </a:r>
            <a:r>
              <a:rPr lang="en-US" sz="3300" b="1" dirty="0" smtClean="0"/>
              <a:t>/ IOZONE </a:t>
            </a:r>
            <a:r>
              <a:rPr lang="en-US" sz="3300" dirty="0" smtClean="0"/>
              <a:t>for Disk IO read and write benchmark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6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Throughput, Latency and frame loss to evaluate Data Plane performance </a:t>
            </a:r>
          </a:p>
          <a:p>
            <a:r>
              <a:rPr lang="en-US" dirty="0" smtClean="0"/>
              <a:t>Use RFC 2544 as a reference  for benchmarking interconnected devices </a:t>
            </a:r>
          </a:p>
          <a:p>
            <a:r>
              <a:rPr lang="en-US" dirty="0" err="1" smtClean="0"/>
              <a:t>Pktgen</a:t>
            </a:r>
            <a:r>
              <a:rPr lang="en-US" dirty="0" smtClean="0"/>
              <a:t> / IXIA/Spirent Test center to </a:t>
            </a:r>
            <a:r>
              <a:rPr lang="en-US" dirty="0"/>
              <a:t>generate and receive </a:t>
            </a:r>
            <a:r>
              <a:rPr lang="en-US" dirty="0" smtClean="0"/>
              <a:t>L2/ L3 packets </a:t>
            </a:r>
          </a:p>
          <a:p>
            <a:r>
              <a:rPr lang="en-US" dirty="0" smtClean="0"/>
              <a:t>These benchmarks can be used for different Network SUT configurations (</a:t>
            </a:r>
            <a:r>
              <a:rPr lang="en-US" dirty="0" err="1" smtClean="0"/>
              <a:t>Uni</a:t>
            </a:r>
            <a:r>
              <a:rPr lang="en-US" dirty="0"/>
              <a:t>-</a:t>
            </a:r>
            <a:r>
              <a:rPr lang="en-US" dirty="0" smtClean="0"/>
              <a:t>directional, Loopback, L2 Forward, L3 Forward)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71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16008</TotalTime>
  <Words>757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Qtip</vt:lpstr>
      <vt:lpstr>What is Qtip?</vt:lpstr>
      <vt:lpstr>Qtip performance benchmarking reference</vt:lpstr>
      <vt:lpstr>Qtip components</vt:lpstr>
      <vt:lpstr>Test tools (load generating &amp; measuring)</vt:lpstr>
      <vt:lpstr>Representative NFVC set in the Qtip Suite</vt:lpstr>
      <vt:lpstr>Benchmark Examples in Qtip Suite</vt:lpstr>
      <vt:lpstr>A Subset of Phoronix</vt:lpstr>
      <vt:lpstr>Packet Flow</vt:lpstr>
      <vt:lpstr>SSL</vt:lpstr>
      <vt:lpstr>DPI</vt:lpstr>
      <vt:lpstr>Q&amp;A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Qtip</dc:title>
  <dc:creator>Chu, Wenjing</dc:creator>
  <cp:keywords>No Restrictions</cp:keywords>
  <cp:lastModifiedBy>Nauman Ahad</cp:lastModifiedBy>
  <cp:revision>129</cp:revision>
  <dcterms:created xsi:type="dcterms:W3CDTF">2015-06-08T17:29:25Z</dcterms:created>
  <dcterms:modified xsi:type="dcterms:W3CDTF">2015-07-23T13:12:52Z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b4603d79-d939-4099-8d4d-bdc75cc7e5c9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