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648"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7" name="PlaceHolder 1"/>
          <p:cNvSpPr>
            <a:spLocks noGrp="1"/>
          </p:cNvSpPr>
          <p:nvPr>
            <p:ph type="body"/>
          </p:nvPr>
        </p:nvSpPr>
        <p:spPr>
          <a:xfrm>
            <a:off x="777240" y="4777560"/>
            <a:ext cx="6217560" cy="4525920"/>
          </a:xfrm>
          <a:prstGeom prst="rect">
            <a:avLst/>
          </a:prstGeom>
        </p:spPr>
        <p:txBody>
          <a:bodyPr lIns="0" tIns="0" rIns="0" bIns="0"/>
          <a:lstStyle/>
          <a:p>
            <a:r>
              <a:rPr lang="en-US" sz="2000">
                <a:latin typeface="Arial"/>
              </a:rPr>
              <a:t>Click to edit the notes format</a:t>
            </a:r>
            <a:endParaRPr/>
          </a:p>
        </p:txBody>
      </p:sp>
      <p:sp>
        <p:nvSpPr>
          <p:cNvPr id="38" name="PlaceHolder 2"/>
          <p:cNvSpPr>
            <a:spLocks noGrp="1"/>
          </p:cNvSpPr>
          <p:nvPr>
            <p:ph type="hdr"/>
          </p:nvPr>
        </p:nvSpPr>
        <p:spPr>
          <a:xfrm>
            <a:off x="0" y="0"/>
            <a:ext cx="3372840" cy="502560"/>
          </a:xfrm>
          <a:prstGeom prst="rect">
            <a:avLst/>
          </a:prstGeom>
        </p:spPr>
        <p:txBody>
          <a:bodyPr lIns="0" tIns="0" rIns="0" bIns="0"/>
          <a:lstStyle/>
          <a:p>
            <a:r>
              <a:rPr lang="en-US" sz="1400">
                <a:latin typeface="Times New Roman"/>
              </a:rPr>
              <a:t>&lt;header&gt;</a:t>
            </a:r>
            <a:endParaRPr/>
          </a:p>
        </p:txBody>
      </p:sp>
      <p:sp>
        <p:nvSpPr>
          <p:cNvPr id="39" name="PlaceHolder 3"/>
          <p:cNvSpPr>
            <a:spLocks noGrp="1"/>
          </p:cNvSpPr>
          <p:nvPr>
            <p:ph type="dt"/>
          </p:nvPr>
        </p:nvSpPr>
        <p:spPr>
          <a:xfrm>
            <a:off x="4399200" y="0"/>
            <a:ext cx="3372840" cy="502560"/>
          </a:xfrm>
          <a:prstGeom prst="rect">
            <a:avLst/>
          </a:prstGeom>
        </p:spPr>
        <p:txBody>
          <a:bodyPr lIns="0" tIns="0" rIns="0" bIns="0"/>
          <a:lstStyle/>
          <a:p>
            <a:pPr algn="r"/>
            <a:r>
              <a:rPr lang="en-US" sz="1400">
                <a:latin typeface="Times New Roman"/>
              </a:rPr>
              <a:t>&lt;date/time&gt;</a:t>
            </a:r>
            <a:endParaRPr/>
          </a:p>
        </p:txBody>
      </p:sp>
      <p:sp>
        <p:nvSpPr>
          <p:cNvPr id="40" name="PlaceHolder 4"/>
          <p:cNvSpPr>
            <a:spLocks noGrp="1"/>
          </p:cNvSpPr>
          <p:nvPr>
            <p:ph type="ftr"/>
          </p:nvPr>
        </p:nvSpPr>
        <p:spPr>
          <a:xfrm>
            <a:off x="0" y="9555480"/>
            <a:ext cx="3372840" cy="502560"/>
          </a:xfrm>
          <a:prstGeom prst="rect">
            <a:avLst/>
          </a:prstGeom>
        </p:spPr>
        <p:txBody>
          <a:bodyPr lIns="0" tIns="0" rIns="0" bIns="0" anchor="b"/>
          <a:lstStyle/>
          <a:p>
            <a:r>
              <a:rPr lang="en-US" sz="1400">
                <a:latin typeface="Times New Roman"/>
              </a:rPr>
              <a:t>&lt;footer&gt;</a:t>
            </a:r>
            <a:endParaRPr/>
          </a:p>
        </p:txBody>
      </p:sp>
      <p:sp>
        <p:nvSpPr>
          <p:cNvPr id="41" name="PlaceHolder 5"/>
          <p:cNvSpPr>
            <a:spLocks noGrp="1"/>
          </p:cNvSpPr>
          <p:nvPr>
            <p:ph type="sldNum"/>
          </p:nvPr>
        </p:nvSpPr>
        <p:spPr>
          <a:xfrm>
            <a:off x="4399200" y="9555480"/>
            <a:ext cx="3372840" cy="502560"/>
          </a:xfrm>
          <a:prstGeom prst="rect">
            <a:avLst/>
          </a:prstGeom>
        </p:spPr>
        <p:txBody>
          <a:bodyPr lIns="0" tIns="0" rIns="0" bIns="0" anchor="b"/>
          <a:lstStyle/>
          <a:p>
            <a:pPr algn="r"/>
            <a:fld id="{9C654849-4373-4C9C-9D9F-7F26C14604AE}" type="slidenum">
              <a:rPr lang="en-US" sz="1400">
                <a:latin typeface="Times New Roman"/>
              </a:rPr>
              <a:t>‹#›</a:t>
            </a:fld>
            <a:endParaRPr/>
          </a:p>
        </p:txBody>
      </p:sp>
    </p:spTree>
    <p:extLst>
      <p:ext uri="{BB962C8B-B14F-4D97-AF65-F5344CB8AC3E}">
        <p14:creationId xmlns:p14="http://schemas.microsoft.com/office/powerpoint/2010/main" val="37179743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PlaceHolder 1"/>
          <p:cNvSpPr>
            <a:spLocks noGrp="1"/>
          </p:cNvSpPr>
          <p:nvPr>
            <p:ph type="body"/>
          </p:nvPr>
        </p:nvSpPr>
        <p:spPr>
          <a:xfrm>
            <a:off x="685800" y="4343400"/>
            <a:ext cx="5486040" cy="4114440"/>
          </a:xfrm>
          <a:prstGeom prst="rect">
            <a:avLst/>
          </a:prstGeom>
        </p:spPr>
        <p:txBody>
          <a:bodyPr lIns="0" tIns="0" rIns="0" bIns="0"/>
          <a:lstStyle/>
          <a:p>
            <a:endParaRPr/>
          </a:p>
        </p:txBody>
      </p:sp>
      <p:sp>
        <p:nvSpPr>
          <p:cNvPr id="101" name="TextShape 2"/>
          <p:cNvSpPr txBox="1"/>
          <p:nvPr/>
        </p:nvSpPr>
        <p:spPr>
          <a:xfrm>
            <a:off x="3884400" y="8685360"/>
            <a:ext cx="2971440" cy="456840"/>
          </a:xfrm>
          <a:prstGeom prst="rect">
            <a:avLst/>
          </a:prstGeom>
        </p:spPr>
        <p:txBody>
          <a:bodyPr lIns="90000" tIns="46800" rIns="90000" bIns="46800" anchor="b"/>
          <a:lstStyle/>
          <a:p>
            <a:pPr>
              <a:lnSpc>
                <a:spcPct val="100000"/>
              </a:lnSpc>
            </a:pPr>
            <a:fld id="{74BF5271-7CB0-4512-8476-B6CD9A5E1B57}" type="slidenum">
              <a:rPr lang="en-US" sz="1200">
                <a:solidFill>
                  <a:srgbClr val="000000"/>
                </a:solidFill>
                <a:latin typeface="Calibri"/>
                <a:ea typeface="Arial"/>
              </a:rPr>
              <a:t>2</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457200" y="273600"/>
            <a:ext cx="8229240" cy="1145160"/>
          </a:xfrm>
          <a:prstGeom prst="rect">
            <a:avLst/>
          </a:prstGeom>
        </p:spPr>
        <p:txBody>
          <a:bodyPr lIns="0" tIns="0" rIns="0" bIns="0" anchor="ctr"/>
          <a:lstStyle/>
          <a:p>
            <a:endParaRPr/>
          </a:p>
        </p:txBody>
      </p:sp>
      <p:sp>
        <p:nvSpPr>
          <p:cNvPr id="25" name="PlaceHolder 2"/>
          <p:cNvSpPr>
            <a:spLocks noGrp="1"/>
          </p:cNvSpPr>
          <p:nvPr>
            <p:ph type="body"/>
          </p:nvPr>
        </p:nvSpPr>
        <p:spPr>
          <a:xfrm>
            <a:off x="457200" y="1604520"/>
            <a:ext cx="8229240" cy="1896840"/>
          </a:xfrm>
          <a:prstGeom prst="rect">
            <a:avLst/>
          </a:prstGeom>
        </p:spPr>
        <p:txBody>
          <a:bodyPr lIns="0" tIns="0" rIns="0" bIns="0"/>
          <a:lstStyle/>
          <a:p>
            <a:endParaRPr/>
          </a:p>
        </p:txBody>
      </p:sp>
      <p:sp>
        <p:nvSpPr>
          <p:cNvPr id="26" name="PlaceHolder 3"/>
          <p:cNvSpPr>
            <a:spLocks noGrp="1"/>
          </p:cNvSpPr>
          <p:nvPr>
            <p:ph type="body"/>
          </p:nvPr>
        </p:nvSpPr>
        <p:spPr>
          <a:xfrm>
            <a:off x="457200" y="3682080"/>
            <a:ext cx="8229240" cy="1896840"/>
          </a:xfrm>
          <a:prstGeom prst="rect">
            <a:avLst/>
          </a:prstGeom>
        </p:spPr>
        <p:txBody>
          <a:bodyPr lIns="0" tIns="0" rIns="0" bIns="0"/>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5160"/>
          </a:xfrm>
          <a:prstGeom prst="rect">
            <a:avLst/>
          </a:prstGeom>
        </p:spPr>
        <p:txBody>
          <a:bodyPr lIns="0" tIns="0" rIns="0" bIns="0" anchor="ctr"/>
          <a:lstStyle/>
          <a:p>
            <a:endParaRPr/>
          </a:p>
        </p:txBody>
      </p:sp>
      <p:sp>
        <p:nvSpPr>
          <p:cNvPr id="28" name="PlaceHolder 2"/>
          <p:cNvSpPr>
            <a:spLocks noGrp="1"/>
          </p:cNvSpPr>
          <p:nvPr>
            <p:ph type="body"/>
          </p:nvPr>
        </p:nvSpPr>
        <p:spPr>
          <a:xfrm>
            <a:off x="457200" y="1604520"/>
            <a:ext cx="4015800" cy="1896840"/>
          </a:xfrm>
          <a:prstGeom prst="rect">
            <a:avLst/>
          </a:prstGeom>
        </p:spPr>
        <p:txBody>
          <a:bodyPr lIns="0" tIns="0" rIns="0" bIns="0"/>
          <a:lstStyle/>
          <a:p>
            <a:endParaRPr/>
          </a:p>
        </p:txBody>
      </p:sp>
      <p:sp>
        <p:nvSpPr>
          <p:cNvPr id="29" name="PlaceHolder 3"/>
          <p:cNvSpPr>
            <a:spLocks noGrp="1"/>
          </p:cNvSpPr>
          <p:nvPr>
            <p:ph type="body"/>
          </p:nvPr>
        </p:nvSpPr>
        <p:spPr>
          <a:xfrm>
            <a:off x="4674240" y="1604520"/>
            <a:ext cx="4015800" cy="1896840"/>
          </a:xfrm>
          <a:prstGeom prst="rect">
            <a:avLst/>
          </a:prstGeom>
        </p:spPr>
        <p:txBody>
          <a:bodyPr lIns="0" tIns="0" rIns="0" bIns="0"/>
          <a:lstStyle/>
          <a:p>
            <a:endParaRPr/>
          </a:p>
        </p:txBody>
      </p:sp>
      <p:sp>
        <p:nvSpPr>
          <p:cNvPr id="30" name="PlaceHolder 4"/>
          <p:cNvSpPr>
            <a:spLocks noGrp="1"/>
          </p:cNvSpPr>
          <p:nvPr>
            <p:ph type="body"/>
          </p:nvPr>
        </p:nvSpPr>
        <p:spPr>
          <a:xfrm>
            <a:off x="4674240" y="3682080"/>
            <a:ext cx="4015800" cy="1896840"/>
          </a:xfrm>
          <a:prstGeom prst="rect">
            <a:avLst/>
          </a:prstGeom>
        </p:spPr>
        <p:txBody>
          <a:bodyPr lIns="0" tIns="0" rIns="0" bIns="0"/>
          <a:lstStyle/>
          <a:p>
            <a:endParaRPr/>
          </a:p>
        </p:txBody>
      </p:sp>
      <p:sp>
        <p:nvSpPr>
          <p:cNvPr id="31" name="PlaceHolder 5"/>
          <p:cNvSpPr>
            <a:spLocks noGrp="1"/>
          </p:cNvSpPr>
          <p:nvPr>
            <p:ph type="body"/>
          </p:nvPr>
        </p:nvSpPr>
        <p:spPr>
          <a:xfrm>
            <a:off x="457200" y="3682080"/>
            <a:ext cx="4015800" cy="1896840"/>
          </a:xfrm>
          <a:prstGeom prst="rect">
            <a:avLst/>
          </a:prstGeom>
        </p:spPr>
        <p:txBody>
          <a:bodyPr lIns="0" tIns="0" rIns="0" bIns="0"/>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457200" y="273600"/>
            <a:ext cx="8229240" cy="1145160"/>
          </a:xfrm>
          <a:prstGeom prst="rect">
            <a:avLst/>
          </a:prstGeom>
        </p:spPr>
        <p:txBody>
          <a:bodyPr lIns="0" tIns="0" rIns="0" bIns="0" anchor="ctr"/>
          <a:lstStyle/>
          <a:p>
            <a:endParaRPr/>
          </a:p>
        </p:txBody>
      </p:sp>
      <p:sp>
        <p:nvSpPr>
          <p:cNvPr id="33" name="PlaceHolder 2"/>
          <p:cNvSpPr>
            <a:spLocks noGrp="1"/>
          </p:cNvSpPr>
          <p:nvPr>
            <p:ph type="body"/>
          </p:nvPr>
        </p:nvSpPr>
        <p:spPr>
          <a:xfrm>
            <a:off x="457200" y="1604520"/>
            <a:ext cx="8229240" cy="3977280"/>
          </a:xfrm>
          <a:prstGeom prst="rect">
            <a:avLst/>
          </a:prstGeom>
        </p:spPr>
        <p:txBody>
          <a:bodyPr lIns="0" tIns="0" rIns="0" bIns="0"/>
          <a:lstStyle/>
          <a:p>
            <a:endParaRPr/>
          </a:p>
        </p:txBody>
      </p:sp>
      <p:sp>
        <p:nvSpPr>
          <p:cNvPr id="34" name="PlaceHolder 3"/>
          <p:cNvSpPr>
            <a:spLocks noGrp="1"/>
          </p:cNvSpPr>
          <p:nvPr>
            <p:ph type="body"/>
          </p:nvPr>
        </p:nvSpPr>
        <p:spPr>
          <a:xfrm>
            <a:off x="457200" y="1604520"/>
            <a:ext cx="8229240" cy="3977280"/>
          </a:xfrm>
          <a:prstGeom prst="rect">
            <a:avLst/>
          </a:prstGeom>
        </p:spPr>
        <p:txBody>
          <a:bodyPr lIns="0" tIns="0" rIns="0" bIns="0"/>
          <a:lstStyle/>
          <a:p>
            <a:endParaRPr/>
          </a:p>
        </p:txBody>
      </p:sp>
      <p:pic>
        <p:nvPicPr>
          <p:cNvPr id="35" name="Picture 34"/>
          <p:cNvPicPr/>
          <p:nvPr/>
        </p:nvPicPr>
        <p:blipFill>
          <a:blip r:embed="rId2"/>
          <a:stretch>
            <a:fillRect/>
          </a:stretch>
        </p:blipFill>
        <p:spPr>
          <a:xfrm>
            <a:off x="2079000" y="1604520"/>
            <a:ext cx="4984920" cy="3977280"/>
          </a:xfrm>
          <a:prstGeom prst="rect">
            <a:avLst/>
          </a:prstGeom>
          <a:ln>
            <a:noFill/>
          </a:ln>
        </p:spPr>
      </p:pic>
      <p:pic>
        <p:nvPicPr>
          <p:cNvPr id="36" name="Picture 35"/>
          <p:cNvPicPr/>
          <p:nvPr/>
        </p:nvPicPr>
        <p:blipFill>
          <a:blip r:embed="rId2"/>
          <a:stretch>
            <a:fillRect/>
          </a:stretch>
        </p:blipFill>
        <p:spPr>
          <a:xfrm>
            <a:off x="2079000" y="1604520"/>
            <a:ext cx="4984920" cy="3977280"/>
          </a:xfrm>
          <a:prstGeom prst="rect">
            <a:avLst/>
          </a:prstGeom>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3" name="PlaceHolder 1"/>
          <p:cNvSpPr>
            <a:spLocks noGrp="1"/>
          </p:cNvSpPr>
          <p:nvPr>
            <p:ph type="title"/>
          </p:nvPr>
        </p:nvSpPr>
        <p:spPr>
          <a:xfrm>
            <a:off x="457200" y="273600"/>
            <a:ext cx="8229240" cy="1145160"/>
          </a:xfrm>
          <a:prstGeom prst="rect">
            <a:avLst/>
          </a:prstGeom>
        </p:spPr>
        <p:txBody>
          <a:bodyPr lIns="0" tIns="0" rIns="0" bIns="0" anchor="ctr"/>
          <a:lstStyle/>
          <a:p>
            <a:endParaRPr/>
          </a:p>
        </p:txBody>
      </p:sp>
      <p:sp>
        <p:nvSpPr>
          <p:cNvPr id="4" name="PlaceHolder 2"/>
          <p:cNvSpPr>
            <a:spLocks noGrp="1"/>
          </p:cNvSpPr>
          <p:nvPr>
            <p:ph type="subTitle"/>
          </p:nvPr>
        </p:nvSpPr>
        <p:spPr>
          <a:xfrm>
            <a:off x="457200" y="1604520"/>
            <a:ext cx="8229240" cy="3977640"/>
          </a:xfrm>
          <a:prstGeom prst="rect">
            <a:avLst/>
          </a:prstGeom>
        </p:spPr>
        <p:txBody>
          <a:bodyPr lIns="0" tIns="0" rIns="0" bIns="0" anchor="ctr"/>
          <a:lstStyle/>
          <a:p>
            <a:pPr algn="ct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5" name="PlaceHolder 1"/>
          <p:cNvSpPr>
            <a:spLocks noGrp="1"/>
          </p:cNvSpPr>
          <p:nvPr>
            <p:ph type="title"/>
          </p:nvPr>
        </p:nvSpPr>
        <p:spPr>
          <a:xfrm>
            <a:off x="457200" y="273600"/>
            <a:ext cx="8229240" cy="1145160"/>
          </a:xfrm>
          <a:prstGeom prst="rect">
            <a:avLst/>
          </a:prstGeom>
        </p:spPr>
        <p:txBody>
          <a:bodyPr lIns="0" tIns="0" rIns="0" bIns="0" anchor="ctr"/>
          <a:lstStyle/>
          <a:p>
            <a:endParaRPr/>
          </a:p>
        </p:txBody>
      </p:sp>
      <p:sp>
        <p:nvSpPr>
          <p:cNvPr id="6" name="PlaceHolder 2"/>
          <p:cNvSpPr>
            <a:spLocks noGrp="1"/>
          </p:cNvSpPr>
          <p:nvPr>
            <p:ph type="body"/>
          </p:nvPr>
        </p:nvSpPr>
        <p:spPr>
          <a:xfrm>
            <a:off x="457200" y="1604520"/>
            <a:ext cx="8229240" cy="3977280"/>
          </a:xfrm>
          <a:prstGeom prst="rect">
            <a:avLst/>
          </a:prstGeom>
        </p:spPr>
        <p:txBody>
          <a:bodyPr lIns="0" tIns="0" rIns="0" bIns="0"/>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457200" y="273600"/>
            <a:ext cx="8229240" cy="1145160"/>
          </a:xfrm>
          <a:prstGeom prst="rect">
            <a:avLst/>
          </a:prstGeom>
        </p:spPr>
        <p:txBody>
          <a:bodyPr lIns="0" tIns="0" rIns="0" bIns="0" anchor="ctr"/>
          <a:lstStyle/>
          <a:p>
            <a:endParaRPr/>
          </a:p>
        </p:txBody>
      </p:sp>
      <p:sp>
        <p:nvSpPr>
          <p:cNvPr id="8" name="PlaceHolder 2"/>
          <p:cNvSpPr>
            <a:spLocks noGrp="1"/>
          </p:cNvSpPr>
          <p:nvPr>
            <p:ph type="body"/>
          </p:nvPr>
        </p:nvSpPr>
        <p:spPr>
          <a:xfrm>
            <a:off x="457200" y="1604520"/>
            <a:ext cx="4015800" cy="3977280"/>
          </a:xfrm>
          <a:prstGeom prst="rect">
            <a:avLst/>
          </a:prstGeom>
        </p:spPr>
        <p:txBody>
          <a:bodyPr lIns="0" tIns="0" rIns="0" bIns="0"/>
          <a:lstStyle/>
          <a:p>
            <a:endParaRPr/>
          </a:p>
        </p:txBody>
      </p:sp>
      <p:sp>
        <p:nvSpPr>
          <p:cNvPr id="9" name="PlaceHolder 3"/>
          <p:cNvSpPr>
            <a:spLocks noGrp="1"/>
          </p:cNvSpPr>
          <p:nvPr>
            <p:ph type="body"/>
          </p:nvPr>
        </p:nvSpPr>
        <p:spPr>
          <a:xfrm>
            <a:off x="4674240" y="1604520"/>
            <a:ext cx="4015800" cy="3977280"/>
          </a:xfrm>
          <a:prstGeom prst="rect">
            <a:avLst/>
          </a:prstGeom>
        </p:spPr>
        <p:txBody>
          <a:bodyPr lIns="0" tIns="0" rIns="0" bIns="0"/>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5160"/>
          </a:xfrm>
          <a:prstGeom prst="rect">
            <a:avLst/>
          </a:prstGeom>
        </p:spPr>
        <p:txBody>
          <a:bodyPr lIns="0" tIns="0" rIns="0" bIns="0" anchor="ct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1" name="PlaceHolder 1"/>
          <p:cNvSpPr>
            <a:spLocks noGrp="1"/>
          </p:cNvSpPr>
          <p:nvPr>
            <p:ph type="subTitle"/>
          </p:nvPr>
        </p:nvSpPr>
        <p:spPr>
          <a:xfrm>
            <a:off x="457200" y="273600"/>
            <a:ext cx="8229240" cy="5308200"/>
          </a:xfrm>
          <a:prstGeom prst="rect">
            <a:avLst/>
          </a:prstGeom>
        </p:spPr>
        <p:txBody>
          <a:bodyPr lIns="0" tIns="0" rIns="0" bIns="0" anchor="ctr"/>
          <a:lstStyle/>
          <a:p>
            <a:pPr algn="ct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5160"/>
          </a:xfrm>
          <a:prstGeom prst="rect">
            <a:avLst/>
          </a:prstGeom>
        </p:spPr>
        <p:txBody>
          <a:bodyPr lIns="0" tIns="0" rIns="0" bIns="0" anchor="ctr"/>
          <a:lstStyle/>
          <a:p>
            <a:endParaRPr/>
          </a:p>
        </p:txBody>
      </p:sp>
      <p:sp>
        <p:nvSpPr>
          <p:cNvPr id="13" name="PlaceHolder 2"/>
          <p:cNvSpPr>
            <a:spLocks noGrp="1"/>
          </p:cNvSpPr>
          <p:nvPr>
            <p:ph type="body"/>
          </p:nvPr>
        </p:nvSpPr>
        <p:spPr>
          <a:xfrm>
            <a:off x="457200" y="1604520"/>
            <a:ext cx="4015800" cy="1896840"/>
          </a:xfrm>
          <a:prstGeom prst="rect">
            <a:avLst/>
          </a:prstGeom>
        </p:spPr>
        <p:txBody>
          <a:bodyPr lIns="0" tIns="0" rIns="0" bIns="0"/>
          <a:lstStyle/>
          <a:p>
            <a:endParaRPr/>
          </a:p>
        </p:txBody>
      </p:sp>
      <p:sp>
        <p:nvSpPr>
          <p:cNvPr id="14" name="PlaceHolder 3"/>
          <p:cNvSpPr>
            <a:spLocks noGrp="1"/>
          </p:cNvSpPr>
          <p:nvPr>
            <p:ph type="body"/>
          </p:nvPr>
        </p:nvSpPr>
        <p:spPr>
          <a:xfrm>
            <a:off x="457200" y="3682080"/>
            <a:ext cx="4015800" cy="1896840"/>
          </a:xfrm>
          <a:prstGeom prst="rect">
            <a:avLst/>
          </a:prstGeom>
        </p:spPr>
        <p:txBody>
          <a:bodyPr lIns="0" tIns="0" rIns="0" bIns="0"/>
          <a:lstStyle/>
          <a:p>
            <a:endParaRPr/>
          </a:p>
        </p:txBody>
      </p:sp>
      <p:sp>
        <p:nvSpPr>
          <p:cNvPr id="15" name="PlaceHolder 4"/>
          <p:cNvSpPr>
            <a:spLocks noGrp="1"/>
          </p:cNvSpPr>
          <p:nvPr>
            <p:ph type="body"/>
          </p:nvPr>
        </p:nvSpPr>
        <p:spPr>
          <a:xfrm>
            <a:off x="4674240" y="1604520"/>
            <a:ext cx="4015800" cy="3977280"/>
          </a:xfrm>
          <a:prstGeom prst="rect">
            <a:avLst/>
          </a:prstGeom>
        </p:spPr>
        <p:txBody>
          <a:bodyPr lIns="0" tIns="0" rIns="0" bIns="0"/>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457200" y="273600"/>
            <a:ext cx="8229240" cy="1145160"/>
          </a:xfrm>
          <a:prstGeom prst="rect">
            <a:avLst/>
          </a:prstGeom>
        </p:spPr>
        <p:txBody>
          <a:bodyPr lIns="0" tIns="0" rIns="0" bIns="0" anchor="ctr"/>
          <a:lstStyle/>
          <a:p>
            <a:endParaRPr/>
          </a:p>
        </p:txBody>
      </p:sp>
      <p:sp>
        <p:nvSpPr>
          <p:cNvPr id="17" name="PlaceHolder 2"/>
          <p:cNvSpPr>
            <a:spLocks noGrp="1"/>
          </p:cNvSpPr>
          <p:nvPr>
            <p:ph type="body"/>
          </p:nvPr>
        </p:nvSpPr>
        <p:spPr>
          <a:xfrm>
            <a:off x="457200" y="1604520"/>
            <a:ext cx="4015800" cy="3977280"/>
          </a:xfrm>
          <a:prstGeom prst="rect">
            <a:avLst/>
          </a:prstGeom>
        </p:spPr>
        <p:txBody>
          <a:bodyPr lIns="0" tIns="0" rIns="0" bIns="0"/>
          <a:lstStyle/>
          <a:p>
            <a:endParaRPr/>
          </a:p>
        </p:txBody>
      </p:sp>
      <p:sp>
        <p:nvSpPr>
          <p:cNvPr id="18" name="PlaceHolder 3"/>
          <p:cNvSpPr>
            <a:spLocks noGrp="1"/>
          </p:cNvSpPr>
          <p:nvPr>
            <p:ph type="body"/>
          </p:nvPr>
        </p:nvSpPr>
        <p:spPr>
          <a:xfrm>
            <a:off x="4674240" y="1604520"/>
            <a:ext cx="4015800" cy="1896840"/>
          </a:xfrm>
          <a:prstGeom prst="rect">
            <a:avLst/>
          </a:prstGeom>
        </p:spPr>
        <p:txBody>
          <a:bodyPr lIns="0" tIns="0" rIns="0" bIns="0"/>
          <a:lstStyle/>
          <a:p>
            <a:endParaRPr/>
          </a:p>
        </p:txBody>
      </p:sp>
      <p:sp>
        <p:nvSpPr>
          <p:cNvPr id="19" name="PlaceHolder 4"/>
          <p:cNvSpPr>
            <a:spLocks noGrp="1"/>
          </p:cNvSpPr>
          <p:nvPr>
            <p:ph type="body"/>
          </p:nvPr>
        </p:nvSpPr>
        <p:spPr>
          <a:xfrm>
            <a:off x="4674240" y="3682080"/>
            <a:ext cx="4015800" cy="1896840"/>
          </a:xfrm>
          <a:prstGeom prst="rect">
            <a:avLst/>
          </a:prstGeom>
        </p:spPr>
        <p:txBody>
          <a:bodyPr lIns="0" tIns="0" rIns="0" bIns="0"/>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457200" y="273600"/>
            <a:ext cx="8229240" cy="1145160"/>
          </a:xfrm>
          <a:prstGeom prst="rect">
            <a:avLst/>
          </a:prstGeom>
        </p:spPr>
        <p:txBody>
          <a:bodyPr lIns="0" tIns="0" rIns="0" bIns="0" anchor="ctr"/>
          <a:lstStyle/>
          <a:p>
            <a:endParaRPr/>
          </a:p>
        </p:txBody>
      </p:sp>
      <p:sp>
        <p:nvSpPr>
          <p:cNvPr id="21" name="PlaceHolder 2"/>
          <p:cNvSpPr>
            <a:spLocks noGrp="1"/>
          </p:cNvSpPr>
          <p:nvPr>
            <p:ph type="body"/>
          </p:nvPr>
        </p:nvSpPr>
        <p:spPr>
          <a:xfrm>
            <a:off x="457200" y="1604520"/>
            <a:ext cx="4015800" cy="1896840"/>
          </a:xfrm>
          <a:prstGeom prst="rect">
            <a:avLst/>
          </a:prstGeom>
        </p:spPr>
        <p:txBody>
          <a:bodyPr lIns="0" tIns="0" rIns="0" bIns="0"/>
          <a:lstStyle/>
          <a:p>
            <a:endParaRPr/>
          </a:p>
        </p:txBody>
      </p:sp>
      <p:sp>
        <p:nvSpPr>
          <p:cNvPr id="22" name="PlaceHolder 3"/>
          <p:cNvSpPr>
            <a:spLocks noGrp="1"/>
          </p:cNvSpPr>
          <p:nvPr>
            <p:ph type="body"/>
          </p:nvPr>
        </p:nvSpPr>
        <p:spPr>
          <a:xfrm>
            <a:off x="4674240" y="1604520"/>
            <a:ext cx="4015800" cy="1896840"/>
          </a:xfrm>
          <a:prstGeom prst="rect">
            <a:avLst/>
          </a:prstGeom>
        </p:spPr>
        <p:txBody>
          <a:bodyPr lIns="0" tIns="0" rIns="0" bIns="0"/>
          <a:lstStyle/>
          <a:p>
            <a:endParaRPr/>
          </a:p>
        </p:txBody>
      </p:sp>
      <p:sp>
        <p:nvSpPr>
          <p:cNvPr id="23" name="PlaceHolder 4"/>
          <p:cNvSpPr>
            <a:spLocks noGrp="1"/>
          </p:cNvSpPr>
          <p:nvPr>
            <p:ph type="body"/>
          </p:nvPr>
        </p:nvSpPr>
        <p:spPr>
          <a:xfrm>
            <a:off x="457200" y="3682080"/>
            <a:ext cx="8229240" cy="1896840"/>
          </a:xfrm>
          <a:prstGeom prst="rect">
            <a:avLst/>
          </a:prstGeom>
        </p:spPr>
        <p:txBody>
          <a:bodyPr lIns="0" tIns="0" rIns="0" bIns="0"/>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 name="PlaceHolder 1"/>
          <p:cNvSpPr>
            <a:spLocks noGrp="1"/>
          </p:cNvSpPr>
          <p:nvPr>
            <p:ph type="ftr"/>
          </p:nvPr>
        </p:nvSpPr>
        <p:spPr>
          <a:xfrm>
            <a:off x="490680" y="6041880"/>
            <a:ext cx="8162280" cy="679320"/>
          </a:xfrm>
          <a:prstGeom prst="rect">
            <a:avLst/>
          </a:prstGeom>
        </p:spPr>
        <p:txBody>
          <a:bodyPr lIns="82800" tIns="41400" rIns="82800" bIns="41400"/>
          <a:lstStyle/>
          <a:p>
            <a:pPr>
              <a:lnSpc>
                <a:spcPct val="100000"/>
              </a:lnSpc>
            </a:pPr>
            <a:r>
              <a:rPr lang="en-US" sz="2400">
                <a:solidFill>
                  <a:srgbClr val="000000"/>
                </a:solidFill>
                <a:latin typeface="Times New Roman"/>
                <a:ea typeface="DejaVu Sans"/>
              </a:rPr>
              <a:t>                             </a:t>
            </a:r>
            <a:endParaRPr/>
          </a:p>
          <a:p>
            <a:pPr>
              <a:lnSpc>
                <a:spcPct val="100000"/>
              </a:lnSpc>
            </a:pPr>
            <a:r>
              <a:rPr lang="en-US" sz="2400">
                <a:solidFill>
                  <a:srgbClr val="000000"/>
                </a:solidFill>
                <a:latin typeface="Times New Roman"/>
                <a:ea typeface="DejaVu Sans"/>
              </a:rPr>
              <a:t>OW2Con 2011, November 23-24, Orange Labs,  Paris.</a:t>
            </a:r>
            <a:endParaRPr/>
          </a:p>
          <a:p>
            <a:pPr>
              <a:lnSpc>
                <a:spcPct val="100000"/>
              </a:lnSpc>
            </a:pPr>
            <a:r>
              <a:rPr lang="en-US" sz="2400">
                <a:solidFill>
                  <a:srgbClr val="000000"/>
                </a:solidFill>
                <a:latin typeface="Times New Roman"/>
                <a:ea typeface="DejaVu Sans"/>
              </a:rPr>
              <a:t>                                                                                                                                         www.ow2.org.</a:t>
            </a:r>
            <a:endParaRPr/>
          </a:p>
        </p:txBody>
      </p:sp>
      <p:sp>
        <p:nvSpPr>
          <p:cNvPr id="4" name="PlaceHolder 2"/>
          <p:cNvSpPr>
            <a:spLocks noGrp="1"/>
          </p:cNvSpPr>
          <p:nvPr>
            <p:ph type="title"/>
          </p:nvPr>
        </p:nvSpPr>
        <p:spPr>
          <a:xfrm>
            <a:off x="457200" y="273600"/>
            <a:ext cx="8229240" cy="1144800"/>
          </a:xfrm>
          <a:prstGeom prst="rect">
            <a:avLst/>
          </a:prstGeom>
        </p:spPr>
        <p:txBody>
          <a:bodyPr lIns="0" tIns="0" rIns="0" bIns="0" anchor="ctr"/>
          <a:lstStyle/>
          <a:p>
            <a:r>
              <a:rPr lang="sv-SE">
                <a:latin typeface="Calibri"/>
              </a:rPr>
              <a:t>Click to edit the title text format</a:t>
            </a:r>
            <a:endParaRPr/>
          </a:p>
        </p:txBody>
      </p:sp>
      <p:sp>
        <p:nvSpPr>
          <p:cNvPr id="2" name="PlaceHolder 3"/>
          <p:cNvSpPr>
            <a:spLocks noGrp="1"/>
          </p:cNvSpPr>
          <p:nvPr>
            <p:ph type="body"/>
          </p:nvPr>
        </p:nvSpPr>
        <p:spPr>
          <a:xfrm>
            <a:off x="457200" y="1604520"/>
            <a:ext cx="8229240" cy="3977280"/>
          </a:xfrm>
          <a:prstGeom prst="rect">
            <a:avLst/>
          </a:prstGeom>
        </p:spPr>
        <p:txBody>
          <a:bodyPr lIns="0" tIns="0" rIns="0" bIns="0"/>
          <a:lstStyle/>
          <a:p>
            <a:pPr>
              <a:buSzPct val="45000"/>
              <a:buFont typeface="StarSymbol"/>
              <a:buChar char=""/>
            </a:pPr>
            <a:r>
              <a:rPr lang="en-US">
                <a:latin typeface="Helvetica 55 Roman"/>
              </a:rPr>
              <a:t>Click to edit the outline text format</a:t>
            </a:r>
            <a:endParaRPr/>
          </a:p>
          <a:p>
            <a:pPr lvl="1">
              <a:buSzPct val="75000"/>
              <a:buFont typeface="StarSymbol"/>
              <a:buChar char=""/>
            </a:pPr>
            <a:r>
              <a:rPr lang="en-US">
                <a:latin typeface="Calibri"/>
              </a:rPr>
              <a:t>Second Outline Level</a:t>
            </a:r>
            <a:endParaRPr/>
          </a:p>
          <a:p>
            <a:pPr lvl="2">
              <a:buSzPct val="45000"/>
              <a:buFont typeface="StarSymbol"/>
              <a:buChar char=""/>
            </a:pPr>
            <a:r>
              <a:rPr lang="en-US">
                <a:latin typeface="Calibri"/>
              </a:rPr>
              <a:t>Third Outline Level</a:t>
            </a:r>
            <a:endParaRPr/>
          </a:p>
          <a:p>
            <a:pPr lvl="3">
              <a:buSzPct val="75000"/>
              <a:buFont typeface="StarSymbol"/>
              <a:buChar char=""/>
            </a:pPr>
            <a:r>
              <a:rPr lang="en-US">
                <a:latin typeface="Calibri"/>
              </a:rPr>
              <a:t>Fourth Outline Level</a:t>
            </a:r>
            <a:endParaRPr/>
          </a:p>
          <a:p>
            <a:pPr lvl="4">
              <a:buSzPct val="45000"/>
              <a:buFont typeface="StarSymbol"/>
              <a:buChar char=""/>
            </a:pPr>
            <a:r>
              <a:rPr lang="en-US" sz="2000">
                <a:latin typeface="Calibri"/>
              </a:rPr>
              <a:t>Fifth Outline Level</a:t>
            </a:r>
            <a:endParaRPr/>
          </a:p>
          <a:p>
            <a:pPr lvl="5">
              <a:buSzPct val="45000"/>
              <a:buFont typeface="StarSymbol"/>
              <a:buChar char=""/>
            </a:pPr>
            <a:r>
              <a:rPr lang="en-US" sz="2000">
                <a:latin typeface="Calibri"/>
              </a:rPr>
              <a:t>Sixth Outline Level</a:t>
            </a:r>
            <a:endParaRPr/>
          </a:p>
          <a:p>
            <a:pPr lvl="6">
              <a:buSzPct val="45000"/>
              <a:buFont typeface="StarSymbol"/>
              <a:buChar char=""/>
            </a:pPr>
            <a:r>
              <a:rPr lang="en-US" sz="2000">
                <a:latin typeface="Calibri"/>
              </a:rPr>
              <a:t>Seventh Outline Level</a:t>
            </a:r>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TextShape 1"/>
          <p:cNvSpPr txBox="1"/>
          <p:nvPr/>
        </p:nvSpPr>
        <p:spPr>
          <a:xfrm>
            <a:off x="971640" y="3861000"/>
            <a:ext cx="7057440" cy="1340640"/>
          </a:xfrm>
          <a:prstGeom prst="rect">
            <a:avLst/>
          </a:prstGeom>
        </p:spPr>
        <p:txBody>
          <a:bodyPr lIns="0" tIns="0" rIns="0" bIns="0"/>
          <a:lstStyle/>
          <a:p>
            <a:pPr>
              <a:lnSpc>
                <a:spcPct val="100000"/>
              </a:lnSpc>
            </a:pPr>
            <a:r>
              <a:rPr lang="sv-SE" sz="6000">
                <a:solidFill>
                  <a:srgbClr val="FF6600"/>
                </a:solidFill>
                <a:latin typeface="Arial"/>
              </a:rPr>
              <a:t>R2 Test strategy</a:t>
            </a:r>
            <a:endParaRPr/>
          </a:p>
        </p:txBody>
      </p:sp>
      <p:pic>
        <p:nvPicPr>
          <p:cNvPr id="43" name="Picture 5"/>
          <p:cNvPicPr/>
          <p:nvPr/>
        </p:nvPicPr>
        <p:blipFill>
          <a:blip r:embed="rId2"/>
          <a:stretch>
            <a:fillRect/>
          </a:stretch>
        </p:blipFill>
        <p:spPr>
          <a:xfrm>
            <a:off x="1331640" y="1949400"/>
            <a:ext cx="5922000" cy="138996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TextShape 1"/>
          <p:cNvSpPr txBox="1"/>
          <p:nvPr/>
        </p:nvSpPr>
        <p:spPr>
          <a:xfrm>
            <a:off x="1014120" y="404280"/>
            <a:ext cx="7057440" cy="1142640"/>
          </a:xfrm>
          <a:prstGeom prst="rect">
            <a:avLst/>
          </a:prstGeom>
        </p:spPr>
        <p:txBody>
          <a:bodyPr lIns="0" tIns="0" rIns="0" bIns="0"/>
          <a:lstStyle/>
          <a:p>
            <a:pPr>
              <a:lnSpc>
                <a:spcPct val="100000"/>
              </a:lnSpc>
            </a:pPr>
            <a:r>
              <a:rPr lang="sv-SE" sz="2400">
                <a:solidFill>
                  <a:srgbClr val="FF6600"/>
                </a:solidFill>
                <a:latin typeface="Helvetica 65 Medium"/>
              </a:rPr>
              <a:t>Test Coverage by component</a:t>
            </a:r>
            <a:endParaRPr/>
          </a:p>
        </p:txBody>
      </p:sp>
      <p:graphicFrame>
        <p:nvGraphicFramePr>
          <p:cNvPr id="92" name="Table 2"/>
          <p:cNvGraphicFramePr/>
          <p:nvPr>
            <p:extLst>
              <p:ext uri="{D42A27DB-BD31-4B8C-83A1-F6EECF244321}">
                <p14:modId xmlns:p14="http://schemas.microsoft.com/office/powerpoint/2010/main" val="3017357427"/>
              </p:ext>
            </p:extLst>
          </p:nvPr>
        </p:nvGraphicFramePr>
        <p:xfrm>
          <a:off x="1523880" y="1397160"/>
          <a:ext cx="6095520" cy="3819600"/>
        </p:xfrm>
        <a:graphic>
          <a:graphicData uri="http://schemas.openxmlformats.org/drawingml/2006/table">
            <a:tbl>
              <a:tblPr/>
              <a:tblGrid>
                <a:gridCol w="2031840"/>
                <a:gridCol w="2031840"/>
                <a:gridCol w="2031840"/>
              </a:tblGrid>
              <a:tr h="347760">
                <a:tc>
                  <a:txBody>
                    <a:bodyPr/>
                    <a:lstStyle/>
                    <a:p>
                      <a:r>
                        <a:rPr lang="en-US" b="1" dirty="0">
                          <a:solidFill>
                            <a:srgbClr val="FFFFFF"/>
                          </a:solidFill>
                          <a:latin typeface="Arial"/>
                        </a:rPr>
                        <a:t>Component</a:t>
                      </a:r>
                      <a:endParaRPr dirty="0"/>
                    </a:p>
                  </a:txBody>
                  <a:tcPr>
                    <a:solidFill>
                      <a:schemeClr val="bg1">
                        <a:lumMod val="75000"/>
                      </a:schemeClr>
                    </a:solidFill>
                  </a:tcPr>
                </a:tc>
                <a:tc>
                  <a:txBody>
                    <a:bodyPr/>
                    <a:lstStyle/>
                    <a:p>
                      <a:r>
                        <a:rPr lang="en-US" b="1">
                          <a:solidFill>
                            <a:srgbClr val="FFFFFF"/>
                          </a:solidFill>
                          <a:latin typeface="Arial"/>
                        </a:rPr>
                        <a:t>OPNFV project</a:t>
                      </a:r>
                      <a:endParaRPr/>
                    </a:p>
                  </a:txBody>
                  <a:tcPr>
                    <a:solidFill>
                      <a:schemeClr val="bg1">
                        <a:lumMod val="75000"/>
                      </a:schemeClr>
                    </a:solidFill>
                  </a:tcPr>
                </a:tc>
                <a:tc>
                  <a:txBody>
                    <a:bodyPr/>
                    <a:lstStyle/>
                    <a:p>
                      <a:r>
                        <a:rPr lang="en-US" b="1" dirty="0">
                          <a:solidFill>
                            <a:srgbClr val="FFFFFF"/>
                          </a:solidFill>
                          <a:latin typeface="Arial"/>
                        </a:rPr>
                        <a:t>External tool</a:t>
                      </a:r>
                      <a:endParaRPr dirty="0"/>
                    </a:p>
                  </a:txBody>
                  <a:tcPr>
                    <a:solidFill>
                      <a:schemeClr val="bg1">
                        <a:lumMod val="75000"/>
                      </a:schemeClr>
                    </a:solidFill>
                  </a:tcPr>
                </a:tc>
              </a:tr>
              <a:tr h="347760">
                <a:tc>
                  <a:txBody>
                    <a:bodyPr/>
                    <a:lstStyle/>
                    <a:p>
                      <a:r>
                        <a:rPr lang="en-US" sz="1400">
                          <a:solidFill>
                            <a:srgbClr val="000000"/>
                          </a:solidFill>
                          <a:latin typeface="Arial"/>
                        </a:rPr>
                        <a:t>OpenStack</a:t>
                      </a:r>
                      <a:endParaRPr sz="1400"/>
                    </a:p>
                  </a:txBody>
                  <a:tcPr/>
                </a:tc>
                <a:tc>
                  <a:txBody>
                    <a:bodyPr/>
                    <a:lstStyle/>
                    <a:p>
                      <a:r>
                        <a:rPr lang="en-US" sz="1400">
                          <a:solidFill>
                            <a:srgbClr val="000000"/>
                          </a:solidFill>
                          <a:latin typeface="Arial"/>
                        </a:rPr>
                        <a:t>Functest</a:t>
                      </a:r>
                      <a:endParaRPr sz="1400"/>
                    </a:p>
                  </a:txBody>
                  <a:tcPr/>
                </a:tc>
                <a:tc>
                  <a:txBody>
                    <a:bodyPr/>
                    <a:lstStyle/>
                    <a:p>
                      <a:r>
                        <a:rPr lang="en-US" sz="1400">
                          <a:solidFill>
                            <a:srgbClr val="000000"/>
                          </a:solidFill>
                          <a:latin typeface="Arial"/>
                        </a:rPr>
                        <a:t>Tempest, Rally</a:t>
                      </a:r>
                      <a:endParaRPr sz="1400"/>
                    </a:p>
                  </a:txBody>
                  <a:tcPr/>
                </a:tc>
              </a:tr>
              <a:tr h="347760">
                <a:tc>
                  <a:txBody>
                    <a:bodyPr/>
                    <a:lstStyle/>
                    <a:p>
                      <a:r>
                        <a:rPr lang="en-US" sz="1400">
                          <a:solidFill>
                            <a:srgbClr val="000000"/>
                          </a:solidFill>
                          <a:latin typeface="Arial"/>
                        </a:rPr>
                        <a:t>ODL</a:t>
                      </a:r>
                      <a:endParaRPr sz="1400"/>
                    </a:p>
                  </a:txBody>
                  <a:tcPr/>
                </a:tc>
                <a:tc>
                  <a:txBody>
                    <a:bodyPr/>
                    <a:lstStyle/>
                    <a:p>
                      <a:r>
                        <a:rPr lang="en-US" sz="1400">
                          <a:solidFill>
                            <a:srgbClr val="000000"/>
                          </a:solidFill>
                          <a:latin typeface="Arial"/>
                        </a:rPr>
                        <a:t>Functest/ODL</a:t>
                      </a:r>
                      <a:endParaRPr sz="1400"/>
                    </a:p>
                  </a:txBody>
                  <a:tcPr/>
                </a:tc>
                <a:tc>
                  <a:txBody>
                    <a:bodyPr/>
                    <a:lstStyle/>
                    <a:p>
                      <a:r>
                        <a:rPr lang="en-US" sz="1400">
                          <a:solidFill>
                            <a:srgbClr val="000000"/>
                          </a:solidFill>
                          <a:latin typeface="Arial"/>
                        </a:rPr>
                        <a:t>Robot</a:t>
                      </a:r>
                      <a:endParaRPr sz="1400"/>
                    </a:p>
                  </a:txBody>
                  <a:tcPr/>
                </a:tc>
              </a:tr>
              <a:tr h="431640">
                <a:tc>
                  <a:txBody>
                    <a:bodyPr/>
                    <a:lstStyle/>
                    <a:p>
                      <a:r>
                        <a:rPr lang="en-US" sz="1400">
                          <a:solidFill>
                            <a:srgbClr val="000000"/>
                          </a:solidFill>
                          <a:latin typeface="Arial"/>
                        </a:rPr>
                        <a:t>KVM</a:t>
                      </a:r>
                      <a:endParaRPr sz="1400"/>
                    </a:p>
                  </a:txBody>
                  <a:tcPr/>
                </a:tc>
                <a:tc>
                  <a:txBody>
                    <a:bodyPr/>
                    <a:lstStyle/>
                    <a:p>
                      <a:r>
                        <a:rPr lang="en-US" sz="1400">
                          <a:solidFill>
                            <a:srgbClr val="000000"/>
                          </a:solidFill>
                          <a:latin typeface="Arial"/>
                        </a:rPr>
                        <a:t>Yardstick</a:t>
                      </a:r>
                      <a:endParaRPr sz="1400"/>
                    </a:p>
                  </a:txBody>
                  <a:tcPr/>
                </a:tc>
                <a:tc>
                  <a:txBody>
                    <a:bodyPr/>
                    <a:lstStyle/>
                    <a:p>
                      <a:endParaRPr lang="en-US" sz="1400"/>
                    </a:p>
                  </a:txBody>
                  <a:tcPr/>
                </a:tc>
              </a:tr>
              <a:tr h="431640">
                <a:tc>
                  <a:txBody>
                    <a:bodyPr/>
                    <a:lstStyle/>
                    <a:p>
                      <a:r>
                        <a:rPr lang="en-US" sz="1400">
                          <a:solidFill>
                            <a:srgbClr val="000000"/>
                          </a:solidFill>
                          <a:latin typeface="Arial"/>
                        </a:rPr>
                        <a:t>OVF</a:t>
                      </a:r>
                      <a:endParaRPr sz="1400"/>
                    </a:p>
                  </a:txBody>
                  <a:tcPr/>
                </a:tc>
                <a:tc>
                  <a:txBody>
                    <a:bodyPr/>
                    <a:lstStyle/>
                    <a:p>
                      <a:r>
                        <a:rPr lang="en-US" sz="1400">
                          <a:solidFill>
                            <a:srgbClr val="000000"/>
                          </a:solidFill>
                          <a:latin typeface="Arial"/>
                        </a:rPr>
                        <a:t>Yardstick</a:t>
                      </a:r>
                      <a:endParaRPr sz="1400"/>
                    </a:p>
                  </a:txBody>
                  <a:tcPr/>
                </a:tc>
                <a:tc>
                  <a:txBody>
                    <a:bodyPr/>
                    <a:lstStyle/>
                    <a:p>
                      <a:endParaRPr lang="en-US" sz="1400"/>
                    </a:p>
                  </a:txBody>
                  <a:tcPr/>
                </a:tc>
              </a:tr>
              <a:tr h="859680">
                <a:tc>
                  <a:txBody>
                    <a:bodyPr/>
                    <a:lstStyle/>
                    <a:p>
                      <a:r>
                        <a:rPr lang="en-US" sz="1400">
                          <a:solidFill>
                            <a:srgbClr val="000000"/>
                          </a:solidFill>
                          <a:latin typeface="Arial"/>
                        </a:rPr>
                        <a:t>VNF</a:t>
                      </a:r>
                      <a:endParaRPr sz="1400"/>
                    </a:p>
                  </a:txBody>
                  <a:tcPr/>
                </a:tc>
                <a:tc>
                  <a:txBody>
                    <a:bodyPr/>
                    <a:lstStyle/>
                    <a:p>
                      <a:r>
                        <a:rPr lang="en-US" sz="1400">
                          <a:solidFill>
                            <a:srgbClr val="000000"/>
                          </a:solidFill>
                          <a:latin typeface="Arial"/>
                        </a:rPr>
                        <a:t>Functest (vPing, vIMS, vXXX)</a:t>
                      </a:r>
                      <a:endParaRPr sz="1400"/>
                    </a:p>
                    <a:p>
                      <a:r>
                        <a:rPr lang="en-US" sz="1400">
                          <a:solidFill>
                            <a:srgbClr val="000000"/>
                          </a:solidFill>
                          <a:latin typeface="Arial"/>
                        </a:rPr>
                        <a:t>Yardstick</a:t>
                      </a:r>
                      <a:endParaRPr sz="1400"/>
                    </a:p>
                  </a:txBody>
                  <a:tcPr/>
                </a:tc>
                <a:tc>
                  <a:txBody>
                    <a:bodyPr/>
                    <a:lstStyle/>
                    <a:p>
                      <a:r>
                        <a:rPr lang="en-US" sz="1400">
                          <a:solidFill>
                            <a:srgbClr val="000000"/>
                          </a:solidFill>
                          <a:latin typeface="Arial"/>
                        </a:rPr>
                        <a:t>Spirent/Ixia tooling</a:t>
                      </a:r>
                      <a:endParaRPr sz="1400"/>
                    </a:p>
                  </a:txBody>
                  <a:tcPr/>
                </a:tc>
              </a:tr>
              <a:tr h="603720">
                <a:tc>
                  <a:txBody>
                    <a:bodyPr/>
                    <a:lstStyle/>
                    <a:p>
                      <a:r>
                        <a:rPr lang="en-US" sz="1400">
                          <a:solidFill>
                            <a:srgbClr val="000000"/>
                          </a:solidFill>
                          <a:latin typeface="Arial"/>
                        </a:rPr>
                        <a:t>Ceph</a:t>
                      </a:r>
                      <a:endParaRPr sz="1400"/>
                    </a:p>
                  </a:txBody>
                  <a:tcPr/>
                </a:tc>
                <a:tc>
                  <a:txBody>
                    <a:bodyPr/>
                    <a:lstStyle/>
                    <a:p>
                      <a:r>
                        <a:rPr lang="en-US" sz="1400">
                          <a:solidFill>
                            <a:srgbClr val="000000"/>
                          </a:solidFill>
                          <a:latin typeface="Arial"/>
                        </a:rPr>
                        <a:t>Functest?, Yardstick</a:t>
                      </a:r>
                      <a:endParaRPr sz="1400"/>
                    </a:p>
                  </a:txBody>
                  <a:tcPr/>
                </a:tc>
                <a:tc>
                  <a:txBody>
                    <a:bodyPr/>
                    <a:lstStyle/>
                    <a:p>
                      <a:endParaRPr lang="en-US" sz="1400" dirty="0"/>
                    </a:p>
                  </a:txBody>
                  <a:tcPr/>
                </a:tc>
              </a:tr>
              <a:tr h="431640">
                <a:tc>
                  <a:txBody>
                    <a:bodyPr/>
                    <a:lstStyle/>
                    <a:p>
                      <a:endParaRPr lang="en-US"/>
                    </a:p>
                  </a:txBody>
                  <a:tcPr/>
                </a:tc>
                <a:tc>
                  <a:txBody>
                    <a:bodyPr/>
                    <a:lstStyle/>
                    <a:p>
                      <a:endParaRPr lang="en-US"/>
                    </a:p>
                  </a:txBody>
                  <a:tcPr/>
                </a:tc>
                <a:tc>
                  <a:txBody>
                    <a:bodyPr/>
                    <a:lstStyle/>
                    <a:p>
                      <a:endParaRPr lang="en-US"/>
                    </a:p>
                  </a:txBody>
                  <a:tcPr/>
                </a:tc>
              </a:tr>
            </a:tbl>
          </a:graphicData>
        </a:graphic>
      </p:graphicFrame>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CustomShape 1"/>
          <p:cNvSpPr/>
          <p:nvPr/>
        </p:nvSpPr>
        <p:spPr>
          <a:xfrm>
            <a:off x="1014120" y="8640"/>
            <a:ext cx="7057440" cy="1142640"/>
          </a:xfrm>
          <a:prstGeom prst="rect">
            <a:avLst/>
          </a:prstGeom>
          <a:noFill/>
          <a:ln>
            <a:noFill/>
          </a:ln>
        </p:spPr>
        <p:txBody>
          <a:bodyPr lIns="0" tIns="0" rIns="0" bIns="0"/>
          <a:lstStyle/>
          <a:p>
            <a:pPr algn="ctr">
              <a:lnSpc>
                <a:spcPct val="100000"/>
              </a:lnSpc>
            </a:pPr>
            <a:r>
              <a:rPr lang="en-US" sz="2400">
                <a:solidFill>
                  <a:srgbClr val="FF6600"/>
                </a:solidFill>
                <a:latin typeface="Helvetica 65 Medium"/>
              </a:rPr>
              <a:t>Test Coverage by domain</a:t>
            </a:r>
            <a:endParaRPr/>
          </a:p>
        </p:txBody>
      </p:sp>
      <p:graphicFrame>
        <p:nvGraphicFramePr>
          <p:cNvPr id="94" name="Table 2"/>
          <p:cNvGraphicFramePr/>
          <p:nvPr>
            <p:extLst>
              <p:ext uri="{D42A27DB-BD31-4B8C-83A1-F6EECF244321}">
                <p14:modId xmlns:p14="http://schemas.microsoft.com/office/powerpoint/2010/main" val="3217335961"/>
              </p:ext>
            </p:extLst>
          </p:nvPr>
        </p:nvGraphicFramePr>
        <p:xfrm>
          <a:off x="539640" y="579960"/>
          <a:ext cx="8208720" cy="6054840"/>
        </p:xfrm>
        <a:graphic>
          <a:graphicData uri="http://schemas.openxmlformats.org/drawingml/2006/table">
            <a:tbl>
              <a:tblPr/>
              <a:tblGrid>
                <a:gridCol w="3168000"/>
                <a:gridCol w="2304000"/>
                <a:gridCol w="2736720"/>
              </a:tblGrid>
              <a:tr h="398520">
                <a:tc>
                  <a:txBody>
                    <a:bodyPr/>
                    <a:lstStyle/>
                    <a:p>
                      <a:r>
                        <a:rPr lang="en-US" b="1" dirty="0">
                          <a:solidFill>
                            <a:srgbClr val="FFFFFF"/>
                          </a:solidFill>
                          <a:latin typeface="Arial"/>
                        </a:rPr>
                        <a:t>Domain</a:t>
                      </a:r>
                      <a:endParaRPr dirty="0"/>
                    </a:p>
                  </a:txBody>
                  <a:tcPr>
                    <a:solidFill>
                      <a:schemeClr val="bg1">
                        <a:lumMod val="75000"/>
                      </a:schemeClr>
                    </a:solidFill>
                  </a:tcPr>
                </a:tc>
                <a:tc>
                  <a:txBody>
                    <a:bodyPr/>
                    <a:lstStyle/>
                    <a:p>
                      <a:r>
                        <a:rPr lang="en-US" b="1">
                          <a:solidFill>
                            <a:srgbClr val="FFFFFF"/>
                          </a:solidFill>
                          <a:latin typeface="Arial"/>
                        </a:rPr>
                        <a:t>OPNFV project</a:t>
                      </a:r>
                      <a:endParaRPr/>
                    </a:p>
                  </a:txBody>
                  <a:tcPr>
                    <a:solidFill>
                      <a:schemeClr val="bg1">
                        <a:lumMod val="75000"/>
                      </a:schemeClr>
                    </a:solidFill>
                  </a:tcPr>
                </a:tc>
                <a:tc>
                  <a:txBody>
                    <a:bodyPr/>
                    <a:lstStyle/>
                    <a:p>
                      <a:r>
                        <a:rPr lang="en-US" b="1" dirty="0">
                          <a:solidFill>
                            <a:srgbClr val="FFFFFF"/>
                          </a:solidFill>
                          <a:latin typeface="Arial"/>
                        </a:rPr>
                        <a:t>Comments</a:t>
                      </a:r>
                      <a:endParaRPr dirty="0"/>
                    </a:p>
                  </a:txBody>
                  <a:tcPr>
                    <a:solidFill>
                      <a:schemeClr val="bg1">
                        <a:lumMod val="75000"/>
                      </a:schemeClr>
                    </a:solidFill>
                  </a:tcPr>
                </a:tc>
              </a:tr>
              <a:tr h="463680">
                <a:tc>
                  <a:txBody>
                    <a:bodyPr/>
                    <a:lstStyle/>
                    <a:p>
                      <a:r>
                        <a:rPr lang="en-US" sz="1400" dirty="0">
                          <a:solidFill>
                            <a:srgbClr val="000000"/>
                          </a:solidFill>
                          <a:latin typeface="Arial"/>
                        </a:rPr>
                        <a:t>Security</a:t>
                      </a:r>
                      <a:endParaRPr sz="1400" dirty="0"/>
                    </a:p>
                  </a:txBody>
                  <a:tcPr/>
                </a:tc>
                <a:tc>
                  <a:txBody>
                    <a:bodyPr/>
                    <a:lstStyle/>
                    <a:p>
                      <a:endParaRPr lang="en-US" sz="1400"/>
                    </a:p>
                  </a:txBody>
                  <a:tcPr/>
                </a:tc>
                <a:tc>
                  <a:txBody>
                    <a:bodyPr/>
                    <a:lstStyle/>
                    <a:p>
                      <a:endParaRPr lang="en-US" sz="1400"/>
                    </a:p>
                  </a:txBody>
                  <a:tcPr/>
                </a:tc>
              </a:tr>
              <a:tr h="463680">
                <a:tc>
                  <a:txBody>
                    <a:bodyPr/>
                    <a:lstStyle/>
                    <a:p>
                      <a:pPr>
                        <a:lnSpc>
                          <a:spcPct val="100000"/>
                        </a:lnSpc>
                      </a:pPr>
                      <a:r>
                        <a:rPr lang="en-US" sz="1400" dirty="0">
                          <a:solidFill>
                            <a:srgbClr val="000000"/>
                          </a:solidFill>
                          <a:latin typeface="Arial"/>
                        </a:rPr>
                        <a:t>Installation</a:t>
                      </a:r>
                      <a:endParaRPr sz="1400" dirty="0"/>
                    </a:p>
                  </a:txBody>
                  <a:tcPr/>
                </a:tc>
                <a:tc>
                  <a:txBody>
                    <a:bodyPr/>
                    <a:lstStyle/>
                    <a:p>
                      <a:r>
                        <a:rPr lang="en-US" sz="1400" dirty="0">
                          <a:solidFill>
                            <a:srgbClr val="000000"/>
                          </a:solidFill>
                          <a:latin typeface="Arial"/>
                        </a:rPr>
                        <a:t>BGS</a:t>
                      </a:r>
                      <a:endParaRPr sz="1400" dirty="0"/>
                    </a:p>
                  </a:txBody>
                  <a:tcPr/>
                </a:tc>
                <a:tc>
                  <a:txBody>
                    <a:bodyPr/>
                    <a:lstStyle/>
                    <a:p>
                      <a:endParaRPr lang="en-US" sz="1400"/>
                    </a:p>
                  </a:txBody>
                  <a:tcPr/>
                </a:tc>
              </a:tr>
              <a:tr h="463680">
                <a:tc>
                  <a:txBody>
                    <a:bodyPr/>
                    <a:lstStyle/>
                    <a:p>
                      <a:pPr>
                        <a:lnSpc>
                          <a:spcPct val="100000"/>
                        </a:lnSpc>
                      </a:pPr>
                      <a:r>
                        <a:rPr lang="en-US" sz="1400" dirty="0">
                          <a:solidFill>
                            <a:srgbClr val="000000"/>
                          </a:solidFill>
                          <a:latin typeface="Arial"/>
                        </a:rPr>
                        <a:t>OAM</a:t>
                      </a:r>
                      <a:endParaRPr sz="1400" dirty="0"/>
                    </a:p>
                  </a:txBody>
                  <a:tcPr/>
                </a:tc>
                <a:tc>
                  <a:txBody>
                    <a:bodyPr/>
                    <a:lstStyle/>
                    <a:p>
                      <a:endParaRPr lang="en-US" sz="1400"/>
                    </a:p>
                  </a:txBody>
                  <a:tcPr/>
                </a:tc>
                <a:tc>
                  <a:txBody>
                    <a:bodyPr/>
                    <a:lstStyle/>
                    <a:p>
                      <a:endParaRPr lang="en-US" sz="1400"/>
                    </a:p>
                  </a:txBody>
                  <a:tcPr/>
                </a:tc>
              </a:tr>
              <a:tr h="3340440">
                <a:tc>
                  <a:txBody>
                    <a:bodyPr/>
                    <a:lstStyle/>
                    <a:p>
                      <a:r>
                        <a:rPr lang="en-US" sz="1400" dirty="0">
                          <a:solidFill>
                            <a:srgbClr val="000000"/>
                          </a:solidFill>
                          <a:latin typeface="Arial"/>
                        </a:rPr>
                        <a:t>ETSI domains</a:t>
                      </a:r>
                      <a:endParaRPr sz="1400" dirty="0"/>
                    </a:p>
                    <a:p>
                      <a:pPr>
                        <a:lnSpc>
                          <a:spcPct val="100000"/>
                        </a:lnSpc>
                        <a:buFont typeface="StarSymbol"/>
                        <a:buChar char="-"/>
                      </a:pPr>
                      <a:r>
                        <a:rPr lang="en-US" sz="1400" dirty="0" err="1">
                          <a:solidFill>
                            <a:srgbClr val="000000"/>
                          </a:solidFill>
                          <a:latin typeface="Helvetica 55 Roman"/>
                          <a:ea typeface="Arial"/>
                        </a:rPr>
                        <a:t>vEPC</a:t>
                      </a:r>
                      <a:endParaRPr sz="1400" dirty="0"/>
                    </a:p>
                    <a:p>
                      <a:pPr>
                        <a:lnSpc>
                          <a:spcPct val="100000"/>
                        </a:lnSpc>
                        <a:buFont typeface="StarSymbol"/>
                        <a:buChar char="-"/>
                      </a:pPr>
                      <a:r>
                        <a:rPr lang="en-US" sz="1400" dirty="0" err="1">
                          <a:solidFill>
                            <a:srgbClr val="000000"/>
                          </a:solidFill>
                          <a:latin typeface="Helvetica 55 Roman"/>
                          <a:ea typeface="Arial"/>
                        </a:rPr>
                        <a:t>vIMS</a:t>
                      </a:r>
                      <a:endParaRPr sz="1400" dirty="0"/>
                    </a:p>
                    <a:p>
                      <a:pPr>
                        <a:lnSpc>
                          <a:spcPct val="100000"/>
                        </a:lnSpc>
                        <a:buFont typeface="StarSymbol"/>
                        <a:buChar char="-"/>
                      </a:pPr>
                      <a:r>
                        <a:rPr lang="en-US" sz="1400" dirty="0">
                          <a:solidFill>
                            <a:srgbClr val="000000"/>
                          </a:solidFill>
                          <a:latin typeface="Helvetica 55 Roman"/>
                          <a:ea typeface="Arial"/>
                        </a:rPr>
                        <a:t>Mobile base stations</a:t>
                      </a:r>
                      <a:endParaRPr sz="1400" dirty="0"/>
                    </a:p>
                    <a:p>
                      <a:pPr>
                        <a:lnSpc>
                          <a:spcPct val="100000"/>
                        </a:lnSpc>
                        <a:buFont typeface="StarSymbol"/>
                        <a:buChar char="-"/>
                      </a:pPr>
                      <a:r>
                        <a:rPr lang="en-US" sz="1400" dirty="0">
                          <a:solidFill>
                            <a:srgbClr val="000000"/>
                          </a:solidFill>
                          <a:latin typeface="Helvetica 55 Roman"/>
                          <a:ea typeface="Arial"/>
                        </a:rPr>
                        <a:t>Fixed Access Network</a:t>
                      </a:r>
                      <a:endParaRPr sz="1400" dirty="0"/>
                    </a:p>
                    <a:p>
                      <a:pPr>
                        <a:lnSpc>
                          <a:spcPct val="100000"/>
                        </a:lnSpc>
                        <a:buFont typeface="StarSymbol"/>
                        <a:buChar char="-"/>
                      </a:pPr>
                      <a:r>
                        <a:rPr lang="en-US" sz="1400" dirty="0" err="1">
                          <a:solidFill>
                            <a:srgbClr val="000000"/>
                          </a:solidFill>
                          <a:latin typeface="Helvetica 55 Roman"/>
                          <a:ea typeface="Arial"/>
                        </a:rPr>
                        <a:t>vHGW</a:t>
                      </a:r>
                      <a:endParaRPr sz="1400" dirty="0"/>
                    </a:p>
                    <a:p>
                      <a:pPr>
                        <a:lnSpc>
                          <a:spcPct val="100000"/>
                        </a:lnSpc>
                        <a:buFont typeface="StarSymbol"/>
                        <a:buChar char="-"/>
                      </a:pPr>
                      <a:r>
                        <a:rPr lang="en-US" sz="1400" dirty="0" err="1">
                          <a:solidFill>
                            <a:srgbClr val="000000"/>
                          </a:solidFill>
                          <a:latin typeface="Helvetica 55 Roman"/>
                          <a:ea typeface="Arial"/>
                        </a:rPr>
                        <a:t>vCDNs</a:t>
                      </a:r>
                      <a:endParaRPr sz="1400" dirty="0"/>
                    </a:p>
                    <a:p>
                      <a:pPr>
                        <a:lnSpc>
                          <a:spcPct val="100000"/>
                        </a:lnSpc>
                        <a:buFont typeface="StarSymbol"/>
                        <a:buChar char="-"/>
                      </a:pPr>
                      <a:r>
                        <a:rPr lang="en-US" sz="1400" dirty="0">
                          <a:solidFill>
                            <a:srgbClr val="000000"/>
                          </a:solidFill>
                          <a:latin typeface="Helvetica 55 Roman"/>
                          <a:ea typeface="Arial"/>
                        </a:rPr>
                        <a:t>Network Functions </a:t>
                      </a:r>
                      <a:r>
                        <a:rPr lang="en-US" sz="1400" dirty="0" err="1">
                          <a:solidFill>
                            <a:srgbClr val="000000"/>
                          </a:solidFill>
                          <a:latin typeface="Helvetica 55 Roman"/>
                          <a:ea typeface="Arial"/>
                        </a:rPr>
                        <a:t>Virtualisation</a:t>
                      </a:r>
                      <a:r>
                        <a:rPr lang="en-US" sz="1400" dirty="0">
                          <a:solidFill>
                            <a:srgbClr val="000000"/>
                          </a:solidFill>
                          <a:latin typeface="Helvetica 55 Roman"/>
                          <a:ea typeface="Arial"/>
                        </a:rPr>
                        <a:t> </a:t>
                      </a:r>
                      <a:r>
                        <a:rPr lang="en-US" sz="1400" dirty="0" err="1">
                          <a:solidFill>
                            <a:srgbClr val="000000"/>
                          </a:solidFill>
                          <a:latin typeface="Helvetica 55 Roman"/>
                          <a:ea typeface="Arial"/>
                        </a:rPr>
                        <a:t>IaaS</a:t>
                      </a:r>
                      <a:endParaRPr sz="1400" dirty="0"/>
                    </a:p>
                    <a:p>
                      <a:pPr>
                        <a:lnSpc>
                          <a:spcPct val="100000"/>
                        </a:lnSpc>
                        <a:buFont typeface="StarSymbol"/>
                        <a:buChar char="-"/>
                      </a:pPr>
                      <a:r>
                        <a:rPr lang="en-US" sz="1400" dirty="0">
                          <a:solidFill>
                            <a:srgbClr val="000000"/>
                          </a:solidFill>
                          <a:latin typeface="Helvetica 55 Roman"/>
                          <a:ea typeface="Arial"/>
                        </a:rPr>
                        <a:t>Virtual Network Function ‘</a:t>
                      </a:r>
                      <a:r>
                        <a:rPr lang="en-US" sz="1400" dirty="0" err="1">
                          <a:solidFill>
                            <a:srgbClr val="000000"/>
                          </a:solidFill>
                          <a:latin typeface="Helvetica 55 Roman"/>
                          <a:ea typeface="Arial"/>
                        </a:rPr>
                        <a:t>aaS</a:t>
                      </a:r>
                      <a:endParaRPr sz="1400" dirty="0"/>
                    </a:p>
                    <a:p>
                      <a:pPr>
                        <a:lnSpc>
                          <a:spcPct val="100000"/>
                        </a:lnSpc>
                        <a:buFont typeface="StarSymbol"/>
                        <a:buChar char="-"/>
                      </a:pPr>
                      <a:r>
                        <a:rPr lang="en-US" sz="1400" dirty="0">
                          <a:solidFill>
                            <a:srgbClr val="000000"/>
                          </a:solidFill>
                          <a:latin typeface="Helvetica 55 Roman"/>
                          <a:ea typeface="Arial"/>
                        </a:rPr>
                        <a:t>Virtual Network </a:t>
                      </a:r>
                      <a:r>
                        <a:rPr lang="en-US" sz="1400" dirty="0" err="1">
                          <a:solidFill>
                            <a:srgbClr val="000000"/>
                          </a:solidFill>
                          <a:latin typeface="Helvetica 55 Roman"/>
                          <a:ea typeface="Arial"/>
                        </a:rPr>
                        <a:t>PaaS</a:t>
                      </a:r>
                      <a:endParaRPr sz="1400" dirty="0"/>
                    </a:p>
                    <a:p>
                      <a:pPr>
                        <a:lnSpc>
                          <a:spcPct val="100000"/>
                        </a:lnSpc>
                        <a:buFont typeface="StarSymbol"/>
                        <a:buChar char="-"/>
                      </a:pPr>
                      <a:r>
                        <a:rPr lang="en-US" sz="1400" dirty="0">
                          <a:solidFill>
                            <a:srgbClr val="000000"/>
                          </a:solidFill>
                          <a:latin typeface="Helvetica 55 Roman"/>
                          <a:ea typeface="Arial"/>
                        </a:rPr>
                        <a:t>VNF Forwarding Graphs</a:t>
                      </a:r>
                      <a:endParaRPr sz="1400" dirty="0"/>
                    </a:p>
                  </a:txBody>
                  <a:tcPr/>
                </a:tc>
                <a:tc>
                  <a:txBody>
                    <a:bodyPr/>
                    <a:lstStyle/>
                    <a:p>
                      <a:r>
                        <a:rPr lang="en-US" sz="1400" dirty="0" err="1">
                          <a:solidFill>
                            <a:srgbClr val="000000"/>
                          </a:solidFill>
                          <a:latin typeface="Arial"/>
                        </a:rPr>
                        <a:t>Functest</a:t>
                      </a:r>
                      <a:endParaRPr sz="1400" dirty="0"/>
                    </a:p>
                    <a:p>
                      <a:r>
                        <a:rPr lang="en-US" sz="1400" dirty="0">
                          <a:solidFill>
                            <a:srgbClr val="000000"/>
                          </a:solidFill>
                          <a:latin typeface="Arial"/>
                        </a:rPr>
                        <a:t>Yardstick</a:t>
                      </a:r>
                      <a:endParaRPr sz="1400" dirty="0"/>
                    </a:p>
                    <a:p>
                      <a:endParaRPr sz="1400" dirty="0"/>
                    </a:p>
                  </a:txBody>
                  <a:tcPr/>
                </a:tc>
                <a:tc>
                  <a:txBody>
                    <a:bodyPr/>
                    <a:lstStyle/>
                    <a:p>
                      <a:r>
                        <a:rPr lang="en-US" sz="1400" dirty="0">
                          <a:solidFill>
                            <a:srgbClr val="000000"/>
                          </a:solidFill>
                          <a:latin typeface="Arial"/>
                        </a:rPr>
                        <a:t>Is it possible to automate/integrate some of the 36 ETSI </a:t>
                      </a:r>
                      <a:r>
                        <a:rPr lang="en-US" sz="1400" dirty="0" err="1">
                          <a:solidFill>
                            <a:srgbClr val="000000"/>
                          </a:solidFill>
                          <a:latin typeface="Arial"/>
                        </a:rPr>
                        <a:t>PoCs</a:t>
                      </a:r>
                      <a:r>
                        <a:rPr lang="en-US" sz="1400" dirty="0">
                          <a:solidFill>
                            <a:srgbClr val="000000"/>
                          </a:solidFill>
                          <a:latin typeface="Arial"/>
                        </a:rPr>
                        <a:t> into OPNFV?</a:t>
                      </a:r>
                      <a:endParaRPr sz="1400" dirty="0"/>
                    </a:p>
                  </a:txBody>
                  <a:tcPr/>
                </a:tc>
              </a:tr>
              <a:tr h="924840">
                <a:tc>
                  <a:txBody>
                    <a:bodyPr/>
                    <a:lstStyle/>
                    <a:p>
                      <a:r>
                        <a:rPr lang="en-US" sz="1400">
                          <a:solidFill>
                            <a:srgbClr val="000000"/>
                          </a:solidFill>
                          <a:latin typeface="Arial"/>
                        </a:rPr>
                        <a:t>OpenStack Telco WG testcases</a:t>
                      </a:r>
                      <a:endParaRPr sz="1400"/>
                    </a:p>
                  </a:txBody>
                  <a:tcPr/>
                </a:tc>
                <a:tc>
                  <a:txBody>
                    <a:bodyPr/>
                    <a:lstStyle/>
                    <a:p>
                      <a:endParaRPr lang="en-US" sz="1400"/>
                    </a:p>
                  </a:txBody>
                  <a:tcPr/>
                </a:tc>
                <a:tc>
                  <a:txBody>
                    <a:bodyPr/>
                    <a:lstStyle/>
                    <a:p>
                      <a:r>
                        <a:rPr lang="en-US" sz="1400" dirty="0">
                          <a:solidFill>
                            <a:srgbClr val="000000"/>
                          </a:solidFill>
                          <a:latin typeface="Arial"/>
                        </a:rPr>
                        <a:t>https://wiki.openstack.org/wiki/TelcoWorkingGroup#Use_Case_Definition</a:t>
                      </a:r>
                      <a:endParaRPr sz="1400" dirty="0"/>
                    </a:p>
                  </a:txBody>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TextShape 1"/>
          <p:cNvSpPr txBox="1"/>
          <p:nvPr/>
        </p:nvSpPr>
        <p:spPr>
          <a:xfrm>
            <a:off x="323640" y="46800"/>
            <a:ext cx="7057440" cy="1142640"/>
          </a:xfrm>
          <a:prstGeom prst="rect">
            <a:avLst/>
          </a:prstGeom>
        </p:spPr>
        <p:txBody>
          <a:bodyPr lIns="0" tIns="0" rIns="0" bIns="0"/>
          <a:lstStyle/>
          <a:p>
            <a:pPr>
              <a:lnSpc>
                <a:spcPct val="100000"/>
              </a:lnSpc>
            </a:pPr>
            <a:r>
              <a:rPr lang="sv-SE" sz="2400" dirty="0">
                <a:solidFill>
                  <a:srgbClr val="FF6600"/>
                </a:solidFill>
                <a:latin typeface="Arial"/>
              </a:rPr>
              <a:t>Common needs: Big data / </a:t>
            </a:r>
            <a:r>
              <a:rPr lang="sv-SE" sz="2400" dirty="0" smtClean="0">
                <a:solidFill>
                  <a:srgbClr val="FF6600"/>
                </a:solidFill>
                <a:latin typeface="Arial"/>
              </a:rPr>
              <a:t>analytics =&gt; Releng </a:t>
            </a:r>
            <a:endParaRPr dirty="0"/>
          </a:p>
        </p:txBody>
      </p:sp>
      <p:sp>
        <p:nvSpPr>
          <p:cNvPr id="96" name="CustomShape 2"/>
          <p:cNvSpPr/>
          <p:nvPr/>
        </p:nvSpPr>
        <p:spPr>
          <a:xfrm>
            <a:off x="827640" y="1340640"/>
            <a:ext cx="7714800" cy="4479480"/>
          </a:xfrm>
          <a:prstGeom prst="rect">
            <a:avLst/>
          </a:prstGeom>
          <a:noFill/>
          <a:ln>
            <a:noFill/>
          </a:ln>
        </p:spPr>
        <p:txBody>
          <a:bodyPr lIns="90000" tIns="45000" rIns="90000" bIns="45000"/>
          <a:lstStyle/>
          <a:p>
            <a:pPr>
              <a:lnSpc>
                <a:spcPct val="100000"/>
              </a:lnSpc>
            </a:pPr>
            <a:r>
              <a:rPr lang="en-US">
                <a:solidFill>
                  <a:srgbClr val="000000"/>
                </a:solidFill>
                <a:latin typeface="Arial"/>
                <a:ea typeface="Arial"/>
              </a:rPr>
              <a:t>Problem: </a:t>
            </a:r>
            <a:endParaRPr/>
          </a:p>
          <a:p>
            <a:pPr>
              <a:lnSpc>
                <a:spcPct val="100000"/>
              </a:lnSpc>
            </a:pPr>
            <a:r>
              <a:rPr lang="en-US">
                <a:solidFill>
                  <a:srgbClr val="000000"/>
                </a:solidFill>
                <a:latin typeface="Arial"/>
                <a:ea typeface="Arial"/>
              </a:rPr>
              <a:t>Thanks to CI and test projects we will get lots of results logs coming from different testbeds (pharos federation including different hardware, configuration), the idea is to perform some analytics on these tool sets to study the influence of hardware on performance</a:t>
            </a:r>
            <a:endParaRPr/>
          </a:p>
          <a:p>
            <a:pPr>
              <a:lnSpc>
                <a:spcPct val="100000"/>
              </a:lnSpc>
            </a:pPr>
            <a:endParaRPr/>
          </a:p>
          <a:p>
            <a:pPr>
              <a:lnSpc>
                <a:spcPct val="100000"/>
              </a:lnSpc>
            </a:pPr>
            <a:r>
              <a:rPr lang="en-US">
                <a:solidFill>
                  <a:srgbClr val="000000"/>
                </a:solidFill>
                <a:latin typeface="Arial"/>
                <a:ea typeface="Arial"/>
              </a:rPr>
              <a:t>The tool could include:</a:t>
            </a:r>
            <a:endParaRPr/>
          </a:p>
          <a:p>
            <a:pPr>
              <a:lnSpc>
                <a:spcPct val="100000"/>
              </a:lnSpc>
              <a:buFont typeface="StarSymbol"/>
              <a:buChar char="-"/>
            </a:pPr>
            <a:r>
              <a:rPr lang="en-US">
                <a:solidFill>
                  <a:srgbClr val="000000"/>
                </a:solidFill>
                <a:latin typeface="Arial"/>
                <a:ea typeface="Arial"/>
              </a:rPr>
              <a:t>API for collecting the results of all the tests (from the artifact)</a:t>
            </a:r>
            <a:endParaRPr/>
          </a:p>
          <a:p>
            <a:pPr>
              <a:lnSpc>
                <a:spcPct val="100000"/>
              </a:lnSpc>
              <a:buFont typeface="StarSymbol"/>
              <a:buChar char="-"/>
            </a:pPr>
            <a:r>
              <a:rPr lang="en-US">
                <a:solidFill>
                  <a:srgbClr val="000000"/>
                </a:solidFill>
                <a:latin typeface="Arial"/>
                <a:ea typeface="Arial"/>
              </a:rPr>
              <a:t>A way to associate a toolset and a configuration (description needed from Pharos)</a:t>
            </a:r>
            <a:endParaRPr/>
          </a:p>
          <a:p>
            <a:pPr>
              <a:lnSpc>
                <a:spcPct val="100000"/>
              </a:lnSpc>
              <a:buFont typeface="StarSymbol"/>
              <a:buChar char="-"/>
            </a:pPr>
            <a:r>
              <a:rPr lang="en-US">
                <a:solidFill>
                  <a:srgbClr val="000000"/>
                </a:solidFill>
                <a:latin typeface="Arial"/>
                <a:ea typeface="Arial"/>
              </a:rPr>
              <a:t>A NoSQL DB to store the results</a:t>
            </a:r>
            <a:endParaRPr/>
          </a:p>
          <a:p>
            <a:pPr>
              <a:lnSpc>
                <a:spcPct val="100000"/>
              </a:lnSpc>
              <a:buFont typeface="StarSymbol"/>
              <a:buChar char="-"/>
            </a:pPr>
            <a:r>
              <a:rPr lang="en-US">
                <a:solidFill>
                  <a:srgbClr val="000000"/>
                </a:solidFill>
                <a:latin typeface="Arial"/>
                <a:ea typeface="Arial"/>
              </a:rPr>
              <a:t>Analytic tooling </a:t>
            </a:r>
            <a:endParaRPr/>
          </a:p>
          <a:p>
            <a:pPr>
              <a:lnSpc>
                <a:spcPct val="100000"/>
              </a:lnSpc>
              <a:buFont typeface="StarSymbol"/>
              <a:buChar char="-"/>
            </a:pPr>
            <a:r>
              <a:rPr lang="en-US">
                <a:solidFill>
                  <a:srgbClr val="000000"/>
                </a:solidFill>
                <a:latin typeface="Arial"/>
                <a:ea typeface="Arial"/>
              </a:rPr>
              <a:t>Analytics script</a:t>
            </a:r>
            <a:endParaRPr/>
          </a:p>
          <a:p>
            <a:pPr>
              <a:lnSpc>
                <a:spcPct val="100000"/>
              </a:lnSpc>
              <a:buFont typeface="StarSymbol"/>
              <a:buChar char="-"/>
            </a:pPr>
            <a:r>
              <a:rPr lang="en-US">
                <a:solidFill>
                  <a:srgbClr val="000000"/>
                </a:solidFill>
                <a:latin typeface="Arial"/>
                <a:ea typeface="Arial"/>
              </a:rPr>
              <a:t>Display and share results</a:t>
            </a:r>
            <a:endParaRPr/>
          </a:p>
          <a:p>
            <a:pPr>
              <a:lnSpc>
                <a:spcPct val="100000"/>
              </a:lnSpc>
            </a:pPr>
            <a:endParaRPr/>
          </a:p>
          <a:p>
            <a:pPr>
              <a:lnSpc>
                <a:spcPct val="100000"/>
              </a:lnSpc>
            </a:pPr>
            <a:r>
              <a:rPr lang="en-US">
                <a:solidFill>
                  <a:srgbClr val="000000"/>
                </a:solidFill>
                <a:latin typeface="Arial"/>
                <a:ea typeface="Arial"/>
              </a:rPr>
              <a:t>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TextShape 1"/>
          <p:cNvSpPr txBox="1"/>
          <p:nvPr/>
        </p:nvSpPr>
        <p:spPr>
          <a:xfrm>
            <a:off x="1014120" y="404280"/>
            <a:ext cx="7057440" cy="1142640"/>
          </a:xfrm>
          <a:prstGeom prst="rect">
            <a:avLst/>
          </a:prstGeom>
        </p:spPr>
        <p:txBody>
          <a:bodyPr lIns="0" tIns="0" rIns="0" bIns="0"/>
          <a:lstStyle/>
          <a:p>
            <a:pPr>
              <a:lnSpc>
                <a:spcPct val="100000"/>
              </a:lnSpc>
            </a:pPr>
            <a:r>
              <a:rPr lang="sv-SE" sz="2400" dirty="0">
                <a:solidFill>
                  <a:srgbClr val="FF6600"/>
                </a:solidFill>
                <a:latin typeface="Helvetica 65 Medium"/>
              </a:rPr>
              <a:t>Reference </a:t>
            </a:r>
            <a:r>
              <a:rPr lang="sv-SE" sz="2400" dirty="0" smtClean="0">
                <a:solidFill>
                  <a:srgbClr val="FF6600"/>
                </a:solidFill>
                <a:latin typeface="Helvetica 65 Medium"/>
              </a:rPr>
              <a:t>Testcases =&gt; Releng + Functest</a:t>
            </a:r>
            <a:endParaRPr dirty="0"/>
          </a:p>
        </p:txBody>
      </p:sp>
      <p:sp>
        <p:nvSpPr>
          <p:cNvPr id="98" name="CustomShape 2"/>
          <p:cNvSpPr/>
          <p:nvPr/>
        </p:nvSpPr>
        <p:spPr>
          <a:xfrm>
            <a:off x="827640" y="1189800"/>
            <a:ext cx="7704360" cy="3930840"/>
          </a:xfrm>
          <a:prstGeom prst="rect">
            <a:avLst/>
          </a:prstGeom>
          <a:noFill/>
          <a:ln>
            <a:noFill/>
          </a:ln>
        </p:spPr>
        <p:txBody>
          <a:bodyPr lIns="90000" tIns="45000" rIns="90000" bIns="45000"/>
          <a:lstStyle/>
          <a:p>
            <a:pPr>
              <a:lnSpc>
                <a:spcPct val="100000"/>
              </a:lnSpc>
            </a:pPr>
            <a:r>
              <a:rPr lang="en-US">
                <a:solidFill>
                  <a:srgbClr val="000000"/>
                </a:solidFill>
                <a:latin typeface="Helvetica 55 Roman"/>
                <a:ea typeface="Arial"/>
              </a:rPr>
              <a:t>Problem</a:t>
            </a:r>
            <a:endParaRPr/>
          </a:p>
          <a:p>
            <a:pPr>
              <a:lnSpc>
                <a:spcPct val="100000"/>
              </a:lnSpc>
            </a:pPr>
            <a:r>
              <a:rPr lang="en-US">
                <a:solidFill>
                  <a:srgbClr val="000000"/>
                </a:solidFill>
                <a:latin typeface="Helvetica 55 Roman"/>
                <a:ea typeface="Arial"/>
              </a:rPr>
              <a:t>Each OPNFV subproject is responsible for its test strategy. Specific test projects have been created. It is difficult to get the big picture of the testcases by checking project by project. List of testcases shall be automatically generated. It shall be possible to search somewhere if testcase has already been run, in which project. It would also be interesting to have an history of the testcases (testcase X from project Y is run oin testbed Z1,Z2, ….)</a:t>
            </a:r>
            <a:endParaRPr/>
          </a:p>
          <a:p>
            <a:pPr>
              <a:lnSpc>
                <a:spcPct val="100000"/>
              </a:lnSpc>
            </a:pPr>
            <a:endParaRPr/>
          </a:p>
          <a:p>
            <a:pPr>
              <a:lnSpc>
                <a:spcPct val="100000"/>
              </a:lnSpc>
            </a:pPr>
            <a:r>
              <a:rPr lang="en-US">
                <a:solidFill>
                  <a:srgbClr val="000000"/>
                </a:solidFill>
                <a:latin typeface="Helvetica 55 Roman"/>
                <a:ea typeface="Arial"/>
              </a:rPr>
              <a:t>The task will thus mean:</a:t>
            </a:r>
            <a:endParaRPr/>
          </a:p>
          <a:p>
            <a:pPr>
              <a:lnSpc>
                <a:spcPct val="100000"/>
              </a:lnSpc>
              <a:buFont typeface="StarSymbol"/>
              <a:buChar char="-"/>
            </a:pPr>
            <a:r>
              <a:rPr lang="en-US">
                <a:solidFill>
                  <a:srgbClr val="000000"/>
                </a:solidFill>
                <a:latin typeface="Helvetica 55 Roman"/>
                <a:ea typeface="Arial"/>
              </a:rPr>
              <a:t>Automation of production of a document collecting all the testcases</a:t>
            </a:r>
            <a:endParaRPr/>
          </a:p>
          <a:p>
            <a:pPr>
              <a:lnSpc>
                <a:spcPct val="100000"/>
              </a:lnSpc>
              <a:buFont typeface="StarSymbol"/>
              <a:buChar char="-"/>
            </a:pPr>
            <a:r>
              <a:rPr lang="en-US">
                <a:solidFill>
                  <a:srgbClr val="000000"/>
                </a:solidFill>
                <a:latin typeface="Helvetica 55 Roman"/>
                <a:ea typeface="Arial"/>
              </a:rPr>
              <a:t>Keywords + search engine system: goal know if testcase already considered, which suite, how to automate it,..</a:t>
            </a:r>
            <a:endParaRPr/>
          </a:p>
          <a:p>
            <a:pPr>
              <a:lnSpc>
                <a:spcPct val="100000"/>
              </a:lnSpc>
              <a:buFont typeface="StarSymbol"/>
              <a:buChar char="-"/>
            </a:pPr>
            <a:r>
              <a:rPr lang="en-US">
                <a:solidFill>
                  <a:srgbClr val="000000"/>
                </a:solidFill>
                <a:latin typeface="Helvetica 55 Roman"/>
                <a:ea typeface="Arial"/>
              </a:rPr>
              <a:t>Template for test case documentation</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TextShape 1"/>
          <p:cNvSpPr txBox="1"/>
          <p:nvPr/>
        </p:nvSpPr>
        <p:spPr>
          <a:xfrm>
            <a:off x="822960" y="2377440"/>
            <a:ext cx="7057800" cy="718920"/>
          </a:xfrm>
          <a:prstGeom prst="rect">
            <a:avLst/>
          </a:prstGeom>
        </p:spPr>
        <p:txBody>
          <a:bodyPr lIns="0" tIns="0" rIns="0" bIns="0"/>
          <a:lstStyle/>
          <a:p>
            <a:pPr>
              <a:lnSpc>
                <a:spcPct val="100000"/>
              </a:lnSpc>
            </a:pPr>
            <a:r>
              <a:rPr lang="sv-SE" sz="11620">
                <a:solidFill>
                  <a:srgbClr val="FF6600"/>
                </a:solidFill>
                <a:latin typeface="Arial"/>
              </a:rPr>
              <a:t>Questions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CustomShape 1"/>
          <p:cNvSpPr/>
          <p:nvPr/>
        </p:nvSpPr>
        <p:spPr>
          <a:xfrm>
            <a:off x="395640" y="39600"/>
            <a:ext cx="4104000" cy="359640"/>
          </a:xfrm>
          <a:prstGeom prst="rect">
            <a:avLst/>
          </a:prstGeom>
          <a:noFill/>
          <a:ln>
            <a:noFill/>
          </a:ln>
        </p:spPr>
        <p:txBody>
          <a:bodyPr lIns="0" tIns="0" rIns="0" bIns="0"/>
          <a:lstStyle/>
          <a:p>
            <a:pPr>
              <a:lnSpc>
                <a:spcPct val="100000"/>
              </a:lnSpc>
            </a:pPr>
            <a:r>
              <a:rPr lang="en-US" sz="2400">
                <a:solidFill>
                  <a:srgbClr val="FF6600"/>
                </a:solidFill>
                <a:latin typeface="Arial"/>
              </a:rPr>
              <a:t>Test strategy</a:t>
            </a:r>
            <a:endParaRPr/>
          </a:p>
        </p:txBody>
      </p:sp>
      <p:sp>
        <p:nvSpPr>
          <p:cNvPr id="45" name="CustomShape 2"/>
          <p:cNvSpPr/>
          <p:nvPr/>
        </p:nvSpPr>
        <p:spPr>
          <a:xfrm>
            <a:off x="240480" y="1556640"/>
            <a:ext cx="8931960" cy="2559240"/>
          </a:xfrm>
          <a:prstGeom prst="rect">
            <a:avLst/>
          </a:prstGeom>
          <a:noFill/>
          <a:ln>
            <a:noFill/>
          </a:ln>
        </p:spPr>
        <p:txBody>
          <a:bodyPr wrap="none" lIns="90000" tIns="45000" rIns="90000" bIns="45000"/>
          <a:lstStyle/>
          <a:p>
            <a:pPr>
              <a:lnSpc>
                <a:spcPct val="100000"/>
              </a:lnSpc>
            </a:pPr>
            <a:r>
              <a:rPr lang="en-US">
                <a:solidFill>
                  <a:srgbClr val="000000"/>
                </a:solidFill>
                <a:latin typeface="Arial"/>
              </a:rPr>
              <a:t>Testing is still a key challenge for OPNFV</a:t>
            </a:r>
            <a:endParaRPr/>
          </a:p>
          <a:p>
            <a:pPr>
              <a:lnSpc>
                <a:spcPct val="100000"/>
              </a:lnSpc>
            </a:pPr>
            <a:endParaRPr/>
          </a:p>
          <a:p>
            <a:pPr>
              <a:lnSpc>
                <a:spcPct val="100000"/>
              </a:lnSpc>
            </a:pPr>
            <a:r>
              <a:rPr lang="en-US">
                <a:solidFill>
                  <a:srgbClr val="000000"/>
                </a:solidFill>
                <a:latin typeface="Arial"/>
              </a:rPr>
              <a:t>All the projects must manage their test strategy (unit, fonctional, security, performance)</a:t>
            </a:r>
            <a:endParaRPr/>
          </a:p>
          <a:p>
            <a:pPr>
              <a:lnSpc>
                <a:spcPct val="100000"/>
              </a:lnSpc>
            </a:pPr>
            <a:endParaRPr/>
          </a:p>
          <a:p>
            <a:pPr>
              <a:lnSpc>
                <a:spcPct val="100000"/>
              </a:lnSpc>
            </a:pPr>
            <a:r>
              <a:rPr lang="en-US">
                <a:solidFill>
                  <a:srgbClr val="000000"/>
                </a:solidFill>
                <a:latin typeface="Arial"/>
              </a:rPr>
              <a:t>Several specific test projects have been validated by TSC</a:t>
            </a:r>
            <a:endParaRPr/>
          </a:p>
          <a:p>
            <a:pPr>
              <a:lnSpc>
                <a:spcPct val="100000"/>
              </a:lnSpc>
              <a:buFont typeface="StarSymbol"/>
              <a:buChar char="-"/>
            </a:pPr>
            <a:r>
              <a:rPr lang="en-US">
                <a:solidFill>
                  <a:srgbClr val="000000"/>
                </a:solidFill>
                <a:latin typeface="Arial"/>
              </a:rPr>
              <a:t>Define testcases</a:t>
            </a:r>
            <a:endParaRPr/>
          </a:p>
          <a:p>
            <a:pPr>
              <a:lnSpc>
                <a:spcPct val="100000"/>
              </a:lnSpc>
              <a:buFont typeface="StarSymbol"/>
              <a:buChar char="-"/>
            </a:pPr>
            <a:r>
              <a:rPr lang="en-US">
                <a:solidFill>
                  <a:srgbClr val="000000"/>
                </a:solidFill>
                <a:latin typeface="Arial"/>
              </a:rPr>
              <a:t>Perform tests not covered by a single project</a:t>
            </a:r>
            <a:endParaRPr/>
          </a:p>
          <a:p>
            <a:pPr>
              <a:lnSpc>
                <a:spcPct val="100000"/>
              </a:lnSpc>
              <a:buFont typeface="StarSymbol"/>
              <a:buChar char="-"/>
            </a:pPr>
            <a:r>
              <a:rPr lang="en-US">
                <a:solidFill>
                  <a:srgbClr val="000000"/>
                </a:solidFill>
                <a:latin typeface="Arial"/>
              </a:rPr>
              <a:t>Create tooling</a:t>
            </a:r>
            <a:endParaRPr/>
          </a:p>
          <a:p>
            <a:pPr>
              <a:lnSpc>
                <a:spcPct val="100000"/>
              </a:lnSpc>
              <a:buFont typeface="StarSymbol"/>
              <a:buChar char="-"/>
            </a:pPr>
            <a:r>
              <a:rPr lang="en-US">
                <a:solidFill>
                  <a:srgbClr val="000000"/>
                </a:solidFill>
                <a:latin typeface="Arial"/>
              </a:rPr>
              <a:t>Study Performance end to end</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CustomShape 1"/>
          <p:cNvSpPr/>
          <p:nvPr/>
        </p:nvSpPr>
        <p:spPr>
          <a:xfrm>
            <a:off x="395640" y="39600"/>
            <a:ext cx="4104000" cy="359640"/>
          </a:xfrm>
          <a:prstGeom prst="rect">
            <a:avLst/>
          </a:prstGeom>
          <a:noFill/>
          <a:ln>
            <a:noFill/>
          </a:ln>
        </p:spPr>
        <p:txBody>
          <a:bodyPr lIns="0" tIns="0" rIns="0" bIns="0"/>
          <a:lstStyle/>
          <a:p>
            <a:pPr>
              <a:lnSpc>
                <a:spcPct val="100000"/>
              </a:lnSpc>
            </a:pPr>
            <a:r>
              <a:rPr lang="en-US" sz="2400">
                <a:solidFill>
                  <a:srgbClr val="FF6600"/>
                </a:solidFill>
                <a:latin typeface="Arial"/>
              </a:rPr>
              <a:t>R1</a:t>
            </a:r>
            <a:endParaRPr/>
          </a:p>
        </p:txBody>
      </p:sp>
      <p:sp>
        <p:nvSpPr>
          <p:cNvPr id="47" name="CustomShape 2"/>
          <p:cNvSpPr/>
          <p:nvPr/>
        </p:nvSpPr>
        <p:spPr>
          <a:xfrm>
            <a:off x="587160" y="1556640"/>
            <a:ext cx="8161560" cy="1461960"/>
          </a:xfrm>
          <a:prstGeom prst="rect">
            <a:avLst/>
          </a:prstGeom>
          <a:noFill/>
          <a:ln>
            <a:noFill/>
          </a:ln>
        </p:spPr>
        <p:txBody>
          <a:bodyPr wrap="none" lIns="90000" tIns="45000" rIns="90000" bIns="45000"/>
          <a:lstStyle/>
          <a:p>
            <a:pPr>
              <a:lnSpc>
                <a:spcPct val="100000"/>
              </a:lnSpc>
            </a:pPr>
            <a:r>
              <a:rPr lang="en-US">
                <a:solidFill>
                  <a:srgbClr val="000000"/>
                </a:solidFill>
                <a:latin typeface="Arial"/>
              </a:rPr>
              <a:t>In R1:</a:t>
            </a:r>
            <a:endParaRPr/>
          </a:p>
          <a:p>
            <a:pPr>
              <a:lnSpc>
                <a:spcPct val="100000"/>
              </a:lnSpc>
              <a:buFont typeface="StarSymbol"/>
              <a:buChar char="-"/>
            </a:pPr>
            <a:r>
              <a:rPr lang="en-US">
                <a:solidFill>
                  <a:srgbClr val="000000"/>
                </a:solidFill>
                <a:latin typeface="Arial"/>
              </a:rPr>
              <a:t>BGS managed its sanity tests</a:t>
            </a:r>
            <a:endParaRPr/>
          </a:p>
          <a:p>
            <a:pPr>
              <a:lnSpc>
                <a:spcPct val="100000"/>
              </a:lnSpc>
              <a:buFont typeface="StarSymbol"/>
              <a:buChar char="-"/>
            </a:pPr>
            <a:r>
              <a:rPr lang="en-US">
                <a:solidFill>
                  <a:srgbClr val="000000"/>
                </a:solidFill>
                <a:latin typeface="Arial"/>
              </a:rPr>
              <a:t>Functest created and managed 4 test suites</a:t>
            </a:r>
            <a:endParaRPr/>
          </a:p>
          <a:p>
            <a:pPr>
              <a:lnSpc>
                <a:spcPct val="100000"/>
              </a:lnSpc>
              <a:buFont typeface="StarSymbol"/>
              <a:buChar char="-"/>
            </a:pPr>
            <a:r>
              <a:rPr lang="en-US">
                <a:solidFill>
                  <a:srgbClr val="000000"/>
                </a:solidFill>
                <a:latin typeface="Arial"/>
              </a:rPr>
              <a:t>Octopus was in charge to run Functest at the end of a fresh installation</a:t>
            </a:r>
            <a:endParaRPr/>
          </a:p>
          <a:p>
            <a:pPr>
              <a:lnSpc>
                <a:spcPct val="100000"/>
              </a:lnSpc>
              <a:buFont typeface="StarSymbol"/>
              <a:buChar char="-"/>
            </a:pPr>
            <a:r>
              <a:rPr lang="en-US">
                <a:solidFill>
                  <a:srgbClr val="000000"/>
                </a:solidFill>
                <a:latin typeface="Arial"/>
              </a:rPr>
              <a:t>Pharos was in charge of providing documentation on hardware and testbeds</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CustomShape 1"/>
          <p:cNvSpPr/>
          <p:nvPr/>
        </p:nvSpPr>
        <p:spPr>
          <a:xfrm>
            <a:off x="395640" y="39600"/>
            <a:ext cx="4104000" cy="359640"/>
          </a:xfrm>
          <a:prstGeom prst="rect">
            <a:avLst/>
          </a:prstGeom>
          <a:noFill/>
          <a:ln>
            <a:noFill/>
          </a:ln>
        </p:spPr>
        <p:txBody>
          <a:bodyPr lIns="0" tIns="0" rIns="0" bIns="0"/>
          <a:lstStyle/>
          <a:p>
            <a:pPr>
              <a:lnSpc>
                <a:spcPct val="100000"/>
              </a:lnSpc>
            </a:pPr>
            <a:r>
              <a:rPr lang="en-US" sz="2400">
                <a:solidFill>
                  <a:srgbClr val="FF6600"/>
                </a:solidFill>
                <a:latin typeface="Arial"/>
              </a:rPr>
              <a:t>R2</a:t>
            </a:r>
            <a:endParaRPr/>
          </a:p>
        </p:txBody>
      </p:sp>
      <p:sp>
        <p:nvSpPr>
          <p:cNvPr id="49" name="CustomShape 2"/>
          <p:cNvSpPr/>
          <p:nvPr/>
        </p:nvSpPr>
        <p:spPr>
          <a:xfrm>
            <a:off x="558000" y="1556640"/>
            <a:ext cx="3321360" cy="1187640"/>
          </a:xfrm>
          <a:prstGeom prst="rect">
            <a:avLst/>
          </a:prstGeom>
          <a:noFill/>
          <a:ln>
            <a:noFill/>
          </a:ln>
        </p:spPr>
        <p:txBody>
          <a:bodyPr wrap="none" lIns="90000" tIns="45000" rIns="90000" bIns="45000"/>
          <a:lstStyle/>
          <a:p>
            <a:pPr>
              <a:lnSpc>
                <a:spcPct val="100000"/>
              </a:lnSpc>
              <a:buFont typeface="StarSymbol"/>
              <a:buChar char="-"/>
            </a:pPr>
            <a:r>
              <a:rPr lang="en-US">
                <a:solidFill>
                  <a:srgbClr val="000000"/>
                </a:solidFill>
                <a:latin typeface="Arial"/>
              </a:rPr>
              <a:t>More testcases (vIMS, ?)</a:t>
            </a:r>
            <a:endParaRPr/>
          </a:p>
          <a:p>
            <a:pPr>
              <a:lnSpc>
                <a:spcPct val="100000"/>
              </a:lnSpc>
              <a:buFont typeface="StarSymbol"/>
              <a:buChar char="-"/>
            </a:pPr>
            <a:r>
              <a:rPr lang="en-US">
                <a:solidFill>
                  <a:srgbClr val="000000"/>
                </a:solidFill>
                <a:latin typeface="Arial"/>
              </a:rPr>
              <a:t>Better coverage</a:t>
            </a:r>
            <a:endParaRPr/>
          </a:p>
          <a:p>
            <a:pPr>
              <a:lnSpc>
                <a:spcPct val="100000"/>
              </a:lnSpc>
              <a:buFont typeface="StarSymbol"/>
              <a:buChar char="-"/>
            </a:pPr>
            <a:r>
              <a:rPr lang="en-US">
                <a:solidFill>
                  <a:srgbClr val="000000"/>
                </a:solidFill>
                <a:latin typeface="Arial"/>
              </a:rPr>
              <a:t>Detect missing test domains</a:t>
            </a:r>
            <a:endParaRPr/>
          </a:p>
          <a:p>
            <a:pPr>
              <a:lnSpc>
                <a:spcPct val="100000"/>
              </a:lnSpc>
              <a:buFont typeface="StarSymbol"/>
              <a:buChar char="-"/>
            </a:pPr>
            <a:r>
              <a:rPr lang="en-US">
                <a:solidFill>
                  <a:srgbClr val="000000"/>
                </a:solidFill>
                <a:latin typeface="Arial"/>
              </a:rPr>
              <a:t>Analytics system</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CustomShape 7"/>
          <p:cNvSpPr/>
          <p:nvPr/>
        </p:nvSpPr>
        <p:spPr>
          <a:xfrm rot="5361600">
            <a:off x="6176880" y="2904840"/>
            <a:ext cx="4531320" cy="547920"/>
          </a:xfrm>
          <a:prstGeom prst="rect">
            <a:avLst/>
          </a:prstGeom>
          <a:solidFill>
            <a:srgbClr val="FFCC99"/>
          </a:solidFill>
          <a:ln w="54720">
            <a:solidFill>
              <a:srgbClr val="3465A4"/>
            </a:solidFill>
            <a:round/>
          </a:ln>
        </p:spPr>
        <p:txBody>
          <a:bodyPr wrap="none" lIns="117000" tIns="72000" rIns="117000" bIns="72000" anchor="ctr"/>
          <a:lstStyle/>
          <a:p>
            <a:pPr algn="ctr">
              <a:lnSpc>
                <a:spcPct val="100000"/>
              </a:lnSpc>
            </a:pPr>
            <a:r>
              <a:rPr lang="en-US">
                <a:solidFill>
                  <a:srgbClr val="000000"/>
                </a:solidFill>
                <a:latin typeface="Helvetica 55 Roman"/>
                <a:ea typeface="Arial"/>
              </a:rPr>
              <a:t>Octopus</a:t>
            </a:r>
            <a:endParaRPr/>
          </a:p>
        </p:txBody>
      </p:sp>
      <p:sp>
        <p:nvSpPr>
          <p:cNvPr id="50" name="CustomShape 1"/>
          <p:cNvSpPr/>
          <p:nvPr/>
        </p:nvSpPr>
        <p:spPr>
          <a:xfrm>
            <a:off x="440640" y="4460400"/>
            <a:ext cx="7040520" cy="822600"/>
          </a:xfrm>
          <a:prstGeom prst="rect">
            <a:avLst/>
          </a:prstGeom>
          <a:solidFill>
            <a:srgbClr val="B3B3B3"/>
          </a:solidFill>
          <a:ln w="54720">
            <a:solidFill>
              <a:srgbClr val="3465A4"/>
            </a:solidFill>
            <a:round/>
          </a:ln>
        </p:spPr>
        <p:txBody>
          <a:bodyPr wrap="none" lIns="117000" tIns="72000" rIns="117000" bIns="72000" anchor="ctr"/>
          <a:lstStyle/>
          <a:p>
            <a:pPr algn="ctr">
              <a:lnSpc>
                <a:spcPct val="100000"/>
              </a:lnSpc>
            </a:pPr>
            <a:r>
              <a:rPr lang="en-US">
                <a:solidFill>
                  <a:srgbClr val="000000"/>
                </a:solidFill>
                <a:latin typeface="Helvetica 55 Roman"/>
                <a:ea typeface="Arial"/>
              </a:rPr>
              <a:t>Pharos</a:t>
            </a:r>
            <a:endParaRPr/>
          </a:p>
        </p:txBody>
      </p:sp>
      <p:sp>
        <p:nvSpPr>
          <p:cNvPr id="51" name="CustomShape 2"/>
          <p:cNvSpPr/>
          <p:nvPr/>
        </p:nvSpPr>
        <p:spPr>
          <a:xfrm>
            <a:off x="2929108" y="1062448"/>
            <a:ext cx="5605291" cy="639720"/>
          </a:xfrm>
          <a:prstGeom prst="rect">
            <a:avLst/>
          </a:prstGeom>
          <a:solidFill>
            <a:srgbClr val="00B050"/>
          </a:solidFill>
          <a:ln w="57150">
            <a:solidFill>
              <a:srgbClr val="0070C0"/>
            </a:solidFill>
            <a:prstDash val="sysDash"/>
          </a:ln>
        </p:spPr>
        <p:txBody>
          <a:bodyPr wrap="none" lIns="90000" tIns="45000" rIns="90000" bIns="45000" anchor="ctr"/>
          <a:lstStyle/>
          <a:p>
            <a:pPr algn="ctr">
              <a:lnSpc>
                <a:spcPct val="100000"/>
              </a:lnSpc>
            </a:pPr>
            <a:r>
              <a:rPr lang="en-US" dirty="0" err="1" smtClean="0">
                <a:solidFill>
                  <a:srgbClr val="000000"/>
                </a:solidFill>
                <a:latin typeface="Helvetica 55 Roman"/>
                <a:ea typeface="Arial"/>
              </a:rPr>
              <a:t>Releng</a:t>
            </a:r>
            <a:endParaRPr dirty="0"/>
          </a:p>
        </p:txBody>
      </p:sp>
      <p:sp>
        <p:nvSpPr>
          <p:cNvPr id="52" name="CustomShape 3"/>
          <p:cNvSpPr/>
          <p:nvPr/>
        </p:nvSpPr>
        <p:spPr>
          <a:xfrm>
            <a:off x="4506120" y="2223000"/>
            <a:ext cx="822600" cy="1188360"/>
          </a:xfrm>
          <a:prstGeom prst="rect">
            <a:avLst/>
          </a:prstGeom>
          <a:solidFill>
            <a:srgbClr val="729FCF"/>
          </a:solidFill>
          <a:ln>
            <a:solidFill>
              <a:srgbClr val="3465A4"/>
            </a:solidFill>
          </a:ln>
        </p:spPr>
        <p:txBody>
          <a:bodyPr wrap="none" lIns="90000" tIns="45000" rIns="90000" bIns="45000" anchor="ctr"/>
          <a:lstStyle/>
          <a:p>
            <a:pPr algn="ctr">
              <a:lnSpc>
                <a:spcPct val="100000"/>
              </a:lnSpc>
            </a:pPr>
            <a:r>
              <a:rPr lang="en-US">
                <a:solidFill>
                  <a:srgbClr val="000000"/>
                </a:solidFill>
                <a:latin typeface="Helvetica 55 Roman"/>
                <a:ea typeface="Arial"/>
              </a:rPr>
              <a:t>VPerf</a:t>
            </a:r>
            <a:endParaRPr/>
          </a:p>
        </p:txBody>
      </p:sp>
      <p:sp>
        <p:nvSpPr>
          <p:cNvPr id="53" name="CustomShape 4"/>
          <p:cNvSpPr/>
          <p:nvPr/>
        </p:nvSpPr>
        <p:spPr>
          <a:xfrm>
            <a:off x="5511960" y="2223000"/>
            <a:ext cx="1096920" cy="1188360"/>
          </a:xfrm>
          <a:prstGeom prst="rect">
            <a:avLst/>
          </a:prstGeom>
          <a:solidFill>
            <a:srgbClr val="729FCF"/>
          </a:solidFill>
          <a:ln>
            <a:solidFill>
              <a:srgbClr val="3465A4"/>
            </a:solidFill>
          </a:ln>
        </p:spPr>
        <p:txBody>
          <a:bodyPr wrap="none" lIns="90000" tIns="45000" rIns="90000" bIns="45000" anchor="ctr"/>
          <a:lstStyle/>
          <a:p>
            <a:pPr algn="ctr">
              <a:lnSpc>
                <a:spcPct val="100000"/>
              </a:lnSpc>
            </a:pPr>
            <a:r>
              <a:rPr lang="en-US">
                <a:solidFill>
                  <a:srgbClr val="000000"/>
                </a:solidFill>
                <a:latin typeface="Helvetica 55 Roman"/>
                <a:ea typeface="Arial"/>
              </a:rPr>
              <a:t>Yardstick</a:t>
            </a:r>
            <a:endParaRPr/>
          </a:p>
        </p:txBody>
      </p:sp>
      <p:sp>
        <p:nvSpPr>
          <p:cNvPr id="54" name="CustomShape 5"/>
          <p:cNvSpPr/>
          <p:nvPr/>
        </p:nvSpPr>
        <p:spPr>
          <a:xfrm>
            <a:off x="1854360" y="2223000"/>
            <a:ext cx="731160" cy="1188360"/>
          </a:xfrm>
          <a:prstGeom prst="rect">
            <a:avLst/>
          </a:prstGeom>
          <a:solidFill>
            <a:srgbClr val="729FCF"/>
          </a:solidFill>
          <a:ln>
            <a:solidFill>
              <a:srgbClr val="3465A4"/>
            </a:solidFill>
          </a:ln>
        </p:spPr>
        <p:txBody>
          <a:bodyPr wrap="none" lIns="90000" tIns="45000" rIns="90000" bIns="45000" anchor="ctr"/>
          <a:lstStyle/>
          <a:p>
            <a:pPr algn="ctr">
              <a:lnSpc>
                <a:spcPct val="100000"/>
              </a:lnSpc>
            </a:pPr>
            <a:r>
              <a:rPr lang="en-US">
                <a:solidFill>
                  <a:srgbClr val="000000"/>
                </a:solidFill>
                <a:latin typeface="Helvetica 55 Roman"/>
                <a:ea typeface="Arial"/>
              </a:rPr>
              <a:t>QTIP</a:t>
            </a:r>
            <a:endParaRPr/>
          </a:p>
        </p:txBody>
      </p:sp>
      <p:sp>
        <p:nvSpPr>
          <p:cNvPr id="55" name="CustomShape 6"/>
          <p:cNvSpPr/>
          <p:nvPr/>
        </p:nvSpPr>
        <p:spPr>
          <a:xfrm>
            <a:off x="2860200" y="2223000"/>
            <a:ext cx="1371240" cy="1188360"/>
          </a:xfrm>
          <a:prstGeom prst="rect">
            <a:avLst/>
          </a:prstGeom>
          <a:solidFill>
            <a:srgbClr val="729FCF"/>
          </a:solidFill>
          <a:ln>
            <a:solidFill>
              <a:srgbClr val="3465A4"/>
            </a:solidFill>
          </a:ln>
        </p:spPr>
        <p:txBody>
          <a:bodyPr wrap="none" lIns="90000" tIns="45000" rIns="90000" bIns="45000" anchor="ctr"/>
          <a:lstStyle/>
          <a:p>
            <a:pPr algn="ctr">
              <a:lnSpc>
                <a:spcPct val="100000"/>
              </a:lnSpc>
            </a:pPr>
            <a:r>
              <a:rPr lang="en-US">
                <a:solidFill>
                  <a:srgbClr val="000000"/>
                </a:solidFill>
                <a:latin typeface="Helvetica 55 Roman"/>
                <a:ea typeface="Arial"/>
              </a:rPr>
              <a:t>Transformers</a:t>
            </a:r>
            <a:endParaRPr/>
          </a:p>
        </p:txBody>
      </p:sp>
      <p:sp>
        <p:nvSpPr>
          <p:cNvPr id="57" name="CustomShape 8"/>
          <p:cNvSpPr/>
          <p:nvPr/>
        </p:nvSpPr>
        <p:spPr>
          <a:xfrm>
            <a:off x="574200" y="2223000"/>
            <a:ext cx="1005480" cy="1188360"/>
          </a:xfrm>
          <a:prstGeom prst="rect">
            <a:avLst/>
          </a:prstGeom>
          <a:solidFill>
            <a:srgbClr val="729FCF"/>
          </a:solidFill>
          <a:ln w="54720">
            <a:solidFill>
              <a:srgbClr val="3465A4"/>
            </a:solidFill>
            <a:round/>
          </a:ln>
        </p:spPr>
        <p:txBody>
          <a:bodyPr wrap="none" lIns="117000" tIns="72000" rIns="117000" bIns="72000" anchor="ctr"/>
          <a:lstStyle/>
          <a:p>
            <a:pPr algn="ctr">
              <a:lnSpc>
                <a:spcPct val="100000"/>
              </a:lnSpc>
            </a:pPr>
            <a:r>
              <a:rPr lang="en-US">
                <a:solidFill>
                  <a:srgbClr val="000000"/>
                </a:solidFill>
                <a:latin typeface="Helvetica 55 Roman"/>
                <a:ea typeface="Arial"/>
              </a:rPr>
              <a:t>Functest</a:t>
            </a:r>
            <a:endParaRPr/>
          </a:p>
        </p:txBody>
      </p:sp>
      <p:sp>
        <p:nvSpPr>
          <p:cNvPr id="58" name="CustomShape 9"/>
          <p:cNvSpPr/>
          <p:nvPr/>
        </p:nvSpPr>
        <p:spPr>
          <a:xfrm>
            <a:off x="8102160" y="6126480"/>
            <a:ext cx="639720" cy="638280"/>
          </a:xfrm>
          <a:prstGeom prst="rect">
            <a:avLst/>
          </a:prstGeom>
          <a:noFill/>
          <a:ln w="54720">
            <a:solidFill>
              <a:srgbClr val="3465A4"/>
            </a:solidFill>
            <a:round/>
          </a:ln>
        </p:spPr>
        <p:txBody>
          <a:bodyPr wrap="none" lIns="117000" tIns="72000" rIns="117000" bIns="72000" anchor="ctr"/>
          <a:lstStyle/>
          <a:p>
            <a:pPr algn="ctr">
              <a:lnSpc>
                <a:spcPct val="100000"/>
              </a:lnSpc>
            </a:pPr>
            <a:r>
              <a:rPr lang="en-US">
                <a:solidFill>
                  <a:srgbClr val="000000"/>
                </a:solidFill>
                <a:latin typeface="Helvetica 55 Roman"/>
                <a:ea typeface="Arial"/>
              </a:rPr>
              <a:t>In R1</a:t>
            </a:r>
            <a:endParaRPr/>
          </a:p>
        </p:txBody>
      </p:sp>
      <p:sp>
        <p:nvSpPr>
          <p:cNvPr id="59" name="CustomShape 10"/>
          <p:cNvSpPr/>
          <p:nvPr/>
        </p:nvSpPr>
        <p:spPr>
          <a:xfrm>
            <a:off x="172800" y="6098040"/>
            <a:ext cx="6776280" cy="576720"/>
          </a:xfrm>
          <a:prstGeom prst="rect">
            <a:avLst/>
          </a:prstGeom>
          <a:noFill/>
          <a:ln>
            <a:noFill/>
          </a:ln>
        </p:spPr>
        <p:txBody>
          <a:bodyPr wrap="none" lIns="90000" tIns="45000" rIns="90000" bIns="45000"/>
          <a:lstStyle/>
          <a:p>
            <a:pPr>
              <a:lnSpc>
                <a:spcPct val="100000"/>
              </a:lnSpc>
            </a:pPr>
            <a:r>
              <a:rPr lang="en-US" sz="1600">
                <a:solidFill>
                  <a:srgbClr val="000000"/>
                </a:solidFill>
                <a:latin typeface="Helvetica 55 Roman"/>
                <a:ea typeface="Arial"/>
              </a:rPr>
              <a:t>Note: to be discussed</a:t>
            </a:r>
            <a:endParaRPr/>
          </a:p>
          <a:p>
            <a:pPr>
              <a:lnSpc>
                <a:spcPct val="100000"/>
              </a:lnSpc>
            </a:pPr>
            <a:r>
              <a:rPr lang="en-US" sz="1600">
                <a:solidFill>
                  <a:srgbClr val="000000"/>
                </a:solidFill>
                <a:latin typeface="Helvetica 55 Roman"/>
                <a:ea typeface="Arial"/>
              </a:rPr>
              <a:t>Common could be managed by Functest (avoid creation of new project..)</a:t>
            </a:r>
            <a:endParaRPr/>
          </a:p>
        </p:txBody>
      </p:sp>
      <p:sp>
        <p:nvSpPr>
          <p:cNvPr id="60" name="CustomShape 11"/>
          <p:cNvSpPr/>
          <p:nvPr/>
        </p:nvSpPr>
        <p:spPr>
          <a:xfrm>
            <a:off x="1752600" y="486097"/>
            <a:ext cx="1456560" cy="1395480"/>
          </a:xfrm>
          <a:prstGeom prst="can">
            <a:avLst>
              <a:gd name="adj" fmla="val 25000"/>
            </a:avLst>
          </a:prstGeom>
          <a:solidFill>
            <a:srgbClr val="92D050"/>
          </a:solidFill>
          <a:ln w="25560">
            <a:solidFill>
              <a:srgbClr val="3A5F8B"/>
            </a:solidFill>
            <a:round/>
          </a:ln>
        </p:spPr>
        <p:txBody>
          <a:bodyPr lIns="90000" tIns="45000" rIns="90000" bIns="45000" anchor="ctr"/>
          <a:lstStyle/>
          <a:p>
            <a:pPr>
              <a:lnSpc>
                <a:spcPct val="100000"/>
              </a:lnSpc>
            </a:pPr>
            <a:r>
              <a:rPr lang="en-US" sz="1000" dirty="0" smtClean="0">
                <a:solidFill>
                  <a:srgbClr val="FFFFFF"/>
                </a:solidFill>
                <a:latin typeface="Calibri"/>
              </a:rPr>
              <a:t> </a:t>
            </a:r>
            <a:r>
              <a:rPr lang="en-US" sz="1000" dirty="0" err="1" smtClean="0">
                <a:solidFill>
                  <a:srgbClr val="FFFFFF"/>
                </a:solidFill>
                <a:latin typeface="Calibri"/>
              </a:rPr>
              <a:t>Releng</a:t>
            </a:r>
            <a:r>
              <a:rPr lang="en-US" sz="1000" dirty="0" smtClean="0">
                <a:solidFill>
                  <a:srgbClr val="FFFFFF"/>
                </a:solidFill>
                <a:latin typeface="Calibri"/>
              </a:rPr>
              <a:t> DB</a:t>
            </a:r>
            <a:r>
              <a:rPr lang="en-US" sz="1000" dirty="0"/>
              <a:t> </a:t>
            </a:r>
            <a:r>
              <a:rPr lang="en-US" sz="1000" dirty="0" smtClean="0">
                <a:solidFill>
                  <a:srgbClr val="FFFFFF"/>
                </a:solidFill>
                <a:latin typeface="Calibri"/>
              </a:rPr>
              <a:t>For </a:t>
            </a:r>
          </a:p>
          <a:p>
            <a:pPr>
              <a:lnSpc>
                <a:spcPct val="100000"/>
              </a:lnSpc>
            </a:pPr>
            <a:r>
              <a:rPr lang="en-US" sz="1000" dirty="0" smtClean="0">
                <a:solidFill>
                  <a:srgbClr val="FFFFFF"/>
                </a:solidFill>
                <a:latin typeface="Calibri"/>
              </a:rPr>
              <a:t>Result reporting/storage/analytics</a:t>
            </a:r>
          </a:p>
          <a:p>
            <a:pPr>
              <a:lnSpc>
                <a:spcPct val="100000"/>
              </a:lnSpc>
            </a:pPr>
            <a:r>
              <a:rPr lang="en-US" sz="1000" dirty="0" smtClean="0">
                <a:solidFill>
                  <a:srgbClr val="FFFFFF"/>
                </a:solidFill>
                <a:latin typeface="Calibri"/>
              </a:rPr>
              <a:t>Traffic profile </a:t>
            </a:r>
            <a:r>
              <a:rPr lang="en-US" sz="1000" dirty="0" err="1" smtClean="0">
                <a:solidFill>
                  <a:srgbClr val="FFFFFF"/>
                </a:solidFill>
                <a:latin typeface="Calibri"/>
              </a:rPr>
              <a:t>straorea</a:t>
            </a:r>
            <a:endParaRPr sz="1000" dirty="0"/>
          </a:p>
        </p:txBody>
      </p:sp>
      <p:sp>
        <p:nvSpPr>
          <p:cNvPr id="61" name="CustomShape 12"/>
          <p:cNvSpPr/>
          <p:nvPr/>
        </p:nvSpPr>
        <p:spPr>
          <a:xfrm>
            <a:off x="6842160" y="2223000"/>
            <a:ext cx="1096920" cy="1188360"/>
          </a:xfrm>
          <a:prstGeom prst="rect">
            <a:avLst/>
          </a:prstGeom>
          <a:solidFill>
            <a:srgbClr val="729FCF"/>
          </a:solidFill>
          <a:ln>
            <a:solidFill>
              <a:srgbClr val="3465A4"/>
            </a:solidFill>
          </a:ln>
        </p:spPr>
        <p:txBody>
          <a:bodyPr wrap="none" lIns="90000" tIns="45000" rIns="90000" bIns="45000" anchor="ctr"/>
          <a:lstStyle/>
          <a:p>
            <a:pPr algn="ctr">
              <a:lnSpc>
                <a:spcPct val="100000"/>
              </a:lnSpc>
            </a:pPr>
            <a:r>
              <a:rPr lang="en-US">
                <a:solidFill>
                  <a:srgbClr val="000000"/>
                </a:solidFill>
                <a:latin typeface="Helvetica 55 Roman"/>
                <a:ea typeface="Arial"/>
              </a:rPr>
              <a:t>…</a:t>
            </a:r>
            <a:endParaRPr/>
          </a:p>
        </p:txBody>
      </p:sp>
      <p:sp>
        <p:nvSpPr>
          <p:cNvPr id="62" name="CustomShape 13"/>
          <p:cNvSpPr/>
          <p:nvPr/>
        </p:nvSpPr>
        <p:spPr>
          <a:xfrm>
            <a:off x="395640" y="39600"/>
            <a:ext cx="5020560" cy="359640"/>
          </a:xfrm>
          <a:prstGeom prst="rect">
            <a:avLst/>
          </a:prstGeom>
          <a:noFill/>
          <a:ln>
            <a:noFill/>
          </a:ln>
        </p:spPr>
        <p:txBody>
          <a:bodyPr lIns="0" tIns="0" rIns="0" bIns="0"/>
          <a:lstStyle/>
          <a:p>
            <a:pPr>
              <a:lnSpc>
                <a:spcPct val="100000"/>
              </a:lnSpc>
            </a:pPr>
            <a:r>
              <a:rPr lang="en-US" sz="2400">
                <a:solidFill>
                  <a:srgbClr val="FF6600"/>
                </a:solidFill>
                <a:latin typeface="Arial"/>
              </a:rPr>
              <a:t>Overview of the different projects</a:t>
            </a:r>
            <a:endParaRPr/>
          </a:p>
        </p:txBody>
      </p:sp>
      <p:sp>
        <p:nvSpPr>
          <p:cNvPr id="63" name="CustomShape 14"/>
          <p:cNvSpPr/>
          <p:nvPr/>
        </p:nvSpPr>
        <p:spPr>
          <a:xfrm>
            <a:off x="143280" y="2049840"/>
            <a:ext cx="7871040" cy="1522800"/>
          </a:xfrm>
          <a:prstGeom prst="rect">
            <a:avLst/>
          </a:prstGeom>
          <a:noFill/>
          <a:ln w="25560">
            <a:solidFill>
              <a:srgbClr val="4BACC6"/>
            </a:solidFill>
            <a:round/>
          </a:ln>
        </p:spPr>
      </p:sp>
      <p:sp>
        <p:nvSpPr>
          <p:cNvPr id="64" name="CustomShape 15"/>
          <p:cNvSpPr/>
          <p:nvPr/>
        </p:nvSpPr>
        <p:spPr>
          <a:xfrm>
            <a:off x="108748" y="1702168"/>
            <a:ext cx="1461240" cy="364680"/>
          </a:xfrm>
          <a:prstGeom prst="rect">
            <a:avLst/>
          </a:prstGeom>
          <a:noFill/>
          <a:ln>
            <a:noFill/>
          </a:ln>
        </p:spPr>
        <p:txBody>
          <a:bodyPr wrap="none" lIns="90000" tIns="45000" rIns="90000" bIns="45000"/>
          <a:lstStyle/>
          <a:p>
            <a:pPr>
              <a:lnSpc>
                <a:spcPct val="100000"/>
              </a:lnSpc>
            </a:pPr>
            <a:r>
              <a:rPr lang="en-US" dirty="0">
                <a:solidFill>
                  <a:srgbClr val="00B0F0"/>
                </a:solidFill>
                <a:latin typeface="Arial"/>
              </a:rPr>
              <a:t>Test projects</a:t>
            </a:r>
            <a:endParaRPr dirty="0"/>
          </a:p>
        </p:txBody>
      </p:sp>
      <p:sp>
        <p:nvSpPr>
          <p:cNvPr id="65" name="CustomShape 16"/>
          <p:cNvSpPr/>
          <p:nvPr/>
        </p:nvSpPr>
        <p:spPr>
          <a:xfrm>
            <a:off x="342000" y="4012920"/>
            <a:ext cx="978120" cy="364680"/>
          </a:xfrm>
          <a:prstGeom prst="rect">
            <a:avLst/>
          </a:prstGeom>
          <a:noFill/>
          <a:ln>
            <a:noFill/>
          </a:ln>
        </p:spPr>
        <p:txBody>
          <a:bodyPr wrap="none" lIns="90000" tIns="45000" rIns="90000" bIns="45000"/>
          <a:lstStyle/>
          <a:p>
            <a:pPr>
              <a:lnSpc>
                <a:spcPct val="100000"/>
              </a:lnSpc>
            </a:pPr>
            <a:r>
              <a:rPr lang="en-US">
                <a:solidFill>
                  <a:srgbClr val="E46C0A"/>
                </a:solidFill>
                <a:latin typeface="Arial"/>
              </a:rPr>
              <a:t>Testbed</a:t>
            </a:r>
            <a:endParaRPr/>
          </a:p>
        </p:txBody>
      </p:sp>
      <p:sp>
        <p:nvSpPr>
          <p:cNvPr id="66" name="CustomShape 17"/>
          <p:cNvSpPr/>
          <p:nvPr/>
        </p:nvSpPr>
        <p:spPr>
          <a:xfrm>
            <a:off x="335160" y="4030920"/>
            <a:ext cx="7679160" cy="1548360"/>
          </a:xfrm>
          <a:prstGeom prst="rect">
            <a:avLst/>
          </a:prstGeom>
          <a:noFill/>
          <a:ln w="25560">
            <a:solidFill>
              <a:srgbClr val="FFC000"/>
            </a:solidFill>
            <a:round/>
          </a:ln>
        </p:spPr>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CustomShape 1"/>
          <p:cNvSpPr/>
          <p:nvPr/>
        </p:nvSpPr>
        <p:spPr>
          <a:xfrm>
            <a:off x="395640" y="39600"/>
            <a:ext cx="5020560" cy="359640"/>
          </a:xfrm>
          <a:prstGeom prst="rect">
            <a:avLst/>
          </a:prstGeom>
          <a:noFill/>
          <a:ln>
            <a:noFill/>
          </a:ln>
        </p:spPr>
        <p:txBody>
          <a:bodyPr lIns="0" tIns="0" rIns="0" bIns="0"/>
          <a:lstStyle/>
          <a:p>
            <a:pPr>
              <a:lnSpc>
                <a:spcPct val="100000"/>
              </a:lnSpc>
            </a:pPr>
            <a:r>
              <a:rPr lang="en-US" sz="2400">
                <a:solidFill>
                  <a:srgbClr val="FF6600"/>
                </a:solidFill>
                <a:latin typeface="Arial"/>
              </a:rPr>
              <a:t>Project Interactions</a:t>
            </a:r>
            <a:endParaRPr/>
          </a:p>
        </p:txBody>
      </p:sp>
      <p:sp>
        <p:nvSpPr>
          <p:cNvPr id="68" name="CustomShape 2"/>
          <p:cNvSpPr/>
          <p:nvPr/>
        </p:nvSpPr>
        <p:spPr>
          <a:xfrm>
            <a:off x="868320" y="1268640"/>
            <a:ext cx="4104000" cy="1007640"/>
          </a:xfrm>
          <a:prstGeom prst="rect">
            <a:avLst/>
          </a:prstGeom>
          <a:solidFill>
            <a:srgbClr val="4BACC6"/>
          </a:solidFill>
          <a:ln w="25560">
            <a:solidFill>
              <a:srgbClr val="377F92"/>
            </a:solidFill>
            <a:round/>
          </a:ln>
        </p:spPr>
        <p:txBody>
          <a:bodyPr lIns="90000" tIns="45000" rIns="90000" bIns="45000" anchor="ctr"/>
          <a:lstStyle/>
          <a:p>
            <a:pPr algn="ctr">
              <a:lnSpc>
                <a:spcPct val="100000"/>
              </a:lnSpc>
            </a:pPr>
            <a:r>
              <a:rPr lang="en-US">
                <a:solidFill>
                  <a:srgbClr val="FFFFFF"/>
                </a:solidFill>
                <a:latin typeface="Calibri"/>
              </a:rPr>
              <a:t>Test projects</a:t>
            </a:r>
            <a:endParaRPr/>
          </a:p>
        </p:txBody>
      </p:sp>
      <p:sp>
        <p:nvSpPr>
          <p:cNvPr id="69" name="CustomShape 3"/>
          <p:cNvSpPr/>
          <p:nvPr/>
        </p:nvSpPr>
        <p:spPr>
          <a:xfrm>
            <a:off x="868320" y="4293000"/>
            <a:ext cx="4104000" cy="1007640"/>
          </a:xfrm>
          <a:prstGeom prst="rect">
            <a:avLst/>
          </a:prstGeom>
          <a:solidFill>
            <a:srgbClr val="4F81BD"/>
          </a:solidFill>
          <a:ln w="25560">
            <a:solidFill>
              <a:srgbClr val="3A5F8B"/>
            </a:solidFill>
            <a:round/>
          </a:ln>
        </p:spPr>
        <p:txBody>
          <a:bodyPr lIns="90000" tIns="45000" rIns="90000" bIns="45000" anchor="ctr"/>
          <a:lstStyle/>
          <a:p>
            <a:pPr algn="ctr">
              <a:lnSpc>
                <a:spcPct val="100000"/>
              </a:lnSpc>
            </a:pPr>
            <a:r>
              <a:rPr lang="en-US">
                <a:solidFill>
                  <a:srgbClr val="FFFFFF"/>
                </a:solidFill>
                <a:latin typeface="Calibri"/>
              </a:rPr>
              <a:t>Pharos (federation of testbeds)</a:t>
            </a:r>
            <a:endParaRPr/>
          </a:p>
        </p:txBody>
      </p:sp>
      <p:sp>
        <p:nvSpPr>
          <p:cNvPr id="70" name="CustomShape 4"/>
          <p:cNvSpPr/>
          <p:nvPr/>
        </p:nvSpPr>
        <p:spPr>
          <a:xfrm>
            <a:off x="7772400" y="507420"/>
            <a:ext cx="1053720" cy="5153760"/>
          </a:xfrm>
          <a:prstGeom prst="rect">
            <a:avLst/>
          </a:prstGeom>
          <a:solidFill>
            <a:schemeClr val="accent6">
              <a:lumMod val="40000"/>
              <a:lumOff val="60000"/>
            </a:schemeClr>
          </a:solidFill>
          <a:ln w="25560">
            <a:solidFill>
              <a:srgbClr val="3A5F8B"/>
            </a:solidFill>
            <a:round/>
          </a:ln>
        </p:spPr>
        <p:txBody>
          <a:bodyPr lIns="90000" tIns="45000" rIns="90000" bIns="45000" anchor="ctr"/>
          <a:lstStyle/>
          <a:p>
            <a:pPr algn="ctr">
              <a:lnSpc>
                <a:spcPct val="100000"/>
              </a:lnSpc>
            </a:pPr>
            <a:r>
              <a:rPr lang="en-US" dirty="0">
                <a:latin typeface="Calibri"/>
              </a:rPr>
              <a:t>Octopus </a:t>
            </a:r>
            <a:endParaRPr dirty="0"/>
          </a:p>
        </p:txBody>
      </p:sp>
      <p:sp>
        <p:nvSpPr>
          <p:cNvPr id="74" name="CustomShape 8"/>
          <p:cNvSpPr/>
          <p:nvPr/>
        </p:nvSpPr>
        <p:spPr>
          <a:xfrm>
            <a:off x="1631760" y="2410770"/>
            <a:ext cx="6061620" cy="319500"/>
          </a:xfrm>
          <a:prstGeom prst="rect">
            <a:avLst/>
          </a:prstGeom>
          <a:noFill/>
          <a:ln>
            <a:noFill/>
          </a:ln>
        </p:spPr>
        <p:txBody>
          <a:bodyPr lIns="90000" tIns="45000" rIns="90000" bIns="45000"/>
          <a:lstStyle/>
          <a:p>
            <a:pPr>
              <a:lnSpc>
                <a:spcPct val="100000"/>
              </a:lnSpc>
            </a:pPr>
            <a:r>
              <a:rPr lang="en-US" sz="1200" dirty="0" smtClean="0">
                <a:solidFill>
                  <a:srgbClr val="000000"/>
                </a:solidFill>
                <a:latin typeface="Arial"/>
              </a:rPr>
              <a:t>Tests </a:t>
            </a:r>
            <a:r>
              <a:rPr lang="en-US" sz="1200" dirty="0">
                <a:solidFill>
                  <a:srgbClr val="000000"/>
                </a:solidFill>
                <a:latin typeface="Arial"/>
              </a:rPr>
              <a:t>are integrated in </a:t>
            </a:r>
            <a:r>
              <a:rPr lang="en-US" sz="1200" dirty="0" smtClean="0">
                <a:solidFill>
                  <a:srgbClr val="000000"/>
                </a:solidFill>
                <a:latin typeface="Arial"/>
              </a:rPr>
              <a:t>CI through </a:t>
            </a:r>
            <a:r>
              <a:rPr lang="en-US" sz="1200" dirty="0" err="1" smtClean="0">
                <a:solidFill>
                  <a:srgbClr val="000000"/>
                </a:solidFill>
                <a:latin typeface="Arial"/>
              </a:rPr>
              <a:t>Releng</a:t>
            </a:r>
            <a:r>
              <a:rPr lang="en-US" sz="1200" dirty="0" smtClean="0">
                <a:solidFill>
                  <a:srgbClr val="000000"/>
                </a:solidFill>
                <a:latin typeface="Arial"/>
              </a:rPr>
              <a:t> scripts</a:t>
            </a:r>
          </a:p>
          <a:p>
            <a:pPr>
              <a:lnSpc>
                <a:spcPct val="100000"/>
              </a:lnSpc>
            </a:pPr>
            <a:r>
              <a:rPr lang="en-US" sz="1200" dirty="0" err="1" smtClean="0">
                <a:solidFill>
                  <a:srgbClr val="000000"/>
                </a:solidFill>
              </a:rPr>
              <a:t>Releng</a:t>
            </a:r>
            <a:r>
              <a:rPr lang="en-US" sz="1200" dirty="0" smtClean="0">
                <a:solidFill>
                  <a:srgbClr val="000000"/>
                </a:solidFill>
              </a:rPr>
              <a:t> provides Scripting/automation/DB </a:t>
            </a:r>
            <a:r>
              <a:rPr lang="en-US" sz="1200" dirty="0">
                <a:solidFill>
                  <a:srgbClr val="000000"/>
                </a:solidFill>
              </a:rPr>
              <a:t>for </a:t>
            </a:r>
            <a:r>
              <a:rPr lang="en-US" sz="1200" dirty="0" smtClean="0">
                <a:solidFill>
                  <a:srgbClr val="000000"/>
                </a:solidFill>
              </a:rPr>
              <a:t>result reporting/storage/analytics</a:t>
            </a:r>
            <a:endParaRPr lang="en-US" sz="1200" dirty="0">
              <a:solidFill>
                <a:srgbClr val="000000"/>
              </a:solidFill>
            </a:endParaRPr>
          </a:p>
          <a:p>
            <a:pPr>
              <a:lnSpc>
                <a:spcPct val="100000"/>
              </a:lnSpc>
            </a:pPr>
            <a:endParaRPr sz="1200" dirty="0"/>
          </a:p>
        </p:txBody>
      </p:sp>
      <p:sp>
        <p:nvSpPr>
          <p:cNvPr id="76" name="CustomShape 10"/>
          <p:cNvSpPr/>
          <p:nvPr/>
        </p:nvSpPr>
        <p:spPr>
          <a:xfrm>
            <a:off x="644977" y="3208791"/>
            <a:ext cx="1816200" cy="639000"/>
          </a:xfrm>
          <a:prstGeom prst="rect">
            <a:avLst/>
          </a:prstGeom>
          <a:noFill/>
          <a:ln>
            <a:noFill/>
          </a:ln>
        </p:spPr>
        <p:txBody>
          <a:bodyPr wrap="none" lIns="90000" tIns="45000" rIns="90000" bIns="45000"/>
          <a:lstStyle/>
          <a:p>
            <a:pPr>
              <a:lnSpc>
                <a:spcPct val="100000"/>
              </a:lnSpc>
            </a:pPr>
            <a:r>
              <a:rPr lang="en-US" sz="1200" dirty="0">
                <a:solidFill>
                  <a:srgbClr val="000000"/>
                </a:solidFill>
                <a:latin typeface="Arial"/>
              </a:rPr>
              <a:t>Pharos exposes</a:t>
            </a:r>
            <a:endParaRPr sz="1200" dirty="0"/>
          </a:p>
          <a:p>
            <a:pPr>
              <a:lnSpc>
                <a:spcPct val="100000"/>
              </a:lnSpc>
            </a:pPr>
            <a:r>
              <a:rPr lang="en-US" sz="1200" dirty="0" smtClean="0">
                <a:solidFill>
                  <a:srgbClr val="000000"/>
                </a:solidFill>
                <a:latin typeface="Arial"/>
              </a:rPr>
              <a:t>- available labs (lab topology, tooling,..)</a:t>
            </a:r>
          </a:p>
          <a:p>
            <a:pPr marL="171450" indent="-171450">
              <a:lnSpc>
                <a:spcPct val="100000"/>
              </a:lnSpc>
              <a:buFontTx/>
              <a:buChar char="-"/>
            </a:pPr>
            <a:r>
              <a:rPr lang="en-US" sz="1200" dirty="0" smtClean="0">
                <a:solidFill>
                  <a:srgbClr val="000000"/>
                </a:solidFill>
                <a:latin typeface="Arial"/>
              </a:rPr>
              <a:t>history of test campaigns</a:t>
            </a:r>
          </a:p>
          <a:p>
            <a:pPr>
              <a:lnSpc>
                <a:spcPct val="100000"/>
              </a:lnSpc>
            </a:pPr>
            <a:r>
              <a:rPr lang="en-US" sz="1200" dirty="0" smtClean="0">
                <a:solidFill>
                  <a:srgbClr val="000000"/>
                </a:solidFill>
                <a:latin typeface="Arial"/>
              </a:rPr>
              <a:t>Tests are run on Pharos </a:t>
            </a:r>
            <a:r>
              <a:rPr lang="en-US" sz="1200" dirty="0" err="1" smtClean="0">
                <a:solidFill>
                  <a:srgbClr val="000000"/>
                </a:solidFill>
                <a:latin typeface="Arial"/>
              </a:rPr>
              <a:t>testbed</a:t>
            </a:r>
            <a:r>
              <a:rPr lang="en-US" sz="1200" dirty="0" smtClean="0">
                <a:solidFill>
                  <a:srgbClr val="000000"/>
                </a:solidFill>
                <a:latin typeface="Arial"/>
              </a:rPr>
              <a:t>(s)</a:t>
            </a:r>
            <a:endParaRPr sz="1200" dirty="0"/>
          </a:p>
        </p:txBody>
      </p:sp>
      <p:sp>
        <p:nvSpPr>
          <p:cNvPr id="78" name="CustomShape 12"/>
          <p:cNvSpPr/>
          <p:nvPr/>
        </p:nvSpPr>
        <p:spPr>
          <a:xfrm>
            <a:off x="1447800" y="5661180"/>
            <a:ext cx="6429540" cy="434820"/>
          </a:xfrm>
          <a:prstGeom prst="rect">
            <a:avLst/>
          </a:prstGeom>
          <a:noFill/>
          <a:ln>
            <a:noFill/>
          </a:ln>
        </p:spPr>
        <p:txBody>
          <a:bodyPr lIns="90000" tIns="45000" rIns="90000" bIns="45000"/>
          <a:lstStyle/>
          <a:p>
            <a:pPr>
              <a:lnSpc>
                <a:spcPct val="100000"/>
              </a:lnSpc>
            </a:pPr>
            <a:r>
              <a:rPr lang="en-US" sz="1200" dirty="0" err="1" smtClean="0">
                <a:solidFill>
                  <a:srgbClr val="000000"/>
                </a:solidFill>
                <a:latin typeface="Arial"/>
              </a:rPr>
              <a:t>Releng</a:t>
            </a:r>
            <a:r>
              <a:rPr lang="en-US" sz="1200" dirty="0" smtClean="0">
                <a:solidFill>
                  <a:srgbClr val="000000"/>
                </a:solidFill>
                <a:latin typeface="Arial"/>
              </a:rPr>
              <a:t> provides </a:t>
            </a:r>
          </a:p>
          <a:p>
            <a:pPr marL="285750" indent="-285750">
              <a:lnSpc>
                <a:spcPct val="100000"/>
              </a:lnSpc>
              <a:buFontTx/>
              <a:buChar char="-"/>
            </a:pPr>
            <a:r>
              <a:rPr lang="en-US" sz="1200" dirty="0" smtClean="0">
                <a:solidFill>
                  <a:srgbClr val="000000"/>
                </a:solidFill>
                <a:latin typeface="Arial"/>
              </a:rPr>
              <a:t>scripts to triggers build/deploy OPNFV solution on </a:t>
            </a:r>
            <a:r>
              <a:rPr lang="en-US" sz="1200" dirty="0">
                <a:solidFill>
                  <a:srgbClr val="000000"/>
                </a:solidFill>
                <a:latin typeface="Arial"/>
              </a:rPr>
              <a:t>pharos </a:t>
            </a:r>
            <a:r>
              <a:rPr lang="en-US" sz="1200" dirty="0" smtClean="0">
                <a:solidFill>
                  <a:srgbClr val="000000"/>
                </a:solidFill>
                <a:latin typeface="Arial"/>
              </a:rPr>
              <a:t>labs</a:t>
            </a:r>
          </a:p>
          <a:p>
            <a:pPr marL="285750" indent="-285750">
              <a:buFontTx/>
              <a:buChar char="-"/>
            </a:pPr>
            <a:r>
              <a:rPr lang="en-US" sz="1200" dirty="0">
                <a:solidFill>
                  <a:srgbClr val="000000"/>
                </a:solidFill>
              </a:rPr>
              <a:t>Scripting/automation/DB for </a:t>
            </a:r>
            <a:r>
              <a:rPr lang="en-US" sz="1200" dirty="0" smtClean="0">
                <a:solidFill>
                  <a:srgbClr val="000000"/>
                </a:solidFill>
              </a:rPr>
              <a:t>installation build/deploy reporting/storage/analytics</a:t>
            </a:r>
            <a:endParaRPr lang="en-US" sz="1200" dirty="0" smtClean="0">
              <a:solidFill>
                <a:srgbClr val="000000"/>
              </a:solidFill>
              <a:latin typeface="Arial"/>
            </a:endParaRPr>
          </a:p>
          <a:p>
            <a:pPr>
              <a:lnSpc>
                <a:spcPct val="100000"/>
              </a:lnSpc>
            </a:pPr>
            <a:r>
              <a:rPr lang="en-US" sz="1200" dirty="0" smtClean="0">
                <a:solidFill>
                  <a:srgbClr val="000000"/>
                </a:solidFill>
                <a:latin typeface="Arial"/>
              </a:rPr>
              <a:t>Pharos generates community dashboard (aggregation of info of build/deploy and tests)</a:t>
            </a:r>
            <a:endParaRPr sz="1200" dirty="0"/>
          </a:p>
        </p:txBody>
      </p:sp>
      <p:sp>
        <p:nvSpPr>
          <p:cNvPr id="79" name="CustomShape 13"/>
          <p:cNvSpPr/>
          <p:nvPr/>
        </p:nvSpPr>
        <p:spPr>
          <a:xfrm>
            <a:off x="6379103" y="693540"/>
            <a:ext cx="1007640" cy="1228680"/>
          </a:xfrm>
          <a:prstGeom prst="can">
            <a:avLst>
              <a:gd name="adj" fmla="val 25000"/>
            </a:avLst>
          </a:prstGeom>
          <a:solidFill>
            <a:srgbClr val="92D050"/>
          </a:solidFill>
          <a:ln w="25560">
            <a:solidFill>
              <a:srgbClr val="3A5F8B"/>
            </a:solidFill>
            <a:round/>
          </a:ln>
        </p:spPr>
        <p:txBody>
          <a:bodyPr lIns="90000" tIns="45000" rIns="90000" bIns="45000" anchor="ctr"/>
          <a:lstStyle/>
          <a:p>
            <a:pPr algn="ctr">
              <a:lnSpc>
                <a:spcPct val="100000"/>
              </a:lnSpc>
            </a:pPr>
            <a:r>
              <a:rPr lang="en-US" sz="1400" dirty="0" smtClean="0">
                <a:solidFill>
                  <a:srgbClr val="FFFFFF"/>
                </a:solidFill>
                <a:latin typeface="Calibri"/>
              </a:rPr>
              <a:t>Artifact</a:t>
            </a:r>
          </a:p>
          <a:p>
            <a:pPr algn="ctr">
              <a:lnSpc>
                <a:spcPct val="100000"/>
              </a:lnSpc>
            </a:pPr>
            <a:r>
              <a:rPr lang="en-US" sz="1400" dirty="0" err="1" smtClean="0">
                <a:solidFill>
                  <a:srgbClr val="FFFFFF"/>
                </a:solidFill>
                <a:latin typeface="Calibri"/>
              </a:rPr>
              <a:t>Releng</a:t>
            </a:r>
            <a:r>
              <a:rPr lang="en-US" sz="1400" dirty="0" smtClean="0">
                <a:solidFill>
                  <a:srgbClr val="FFFFFF"/>
                </a:solidFill>
                <a:latin typeface="Calibri"/>
              </a:rPr>
              <a:t> DB</a:t>
            </a:r>
            <a:endParaRPr sz="1400" dirty="0"/>
          </a:p>
        </p:txBody>
      </p:sp>
      <p:sp>
        <p:nvSpPr>
          <p:cNvPr id="81" name="CustomShape 15"/>
          <p:cNvSpPr/>
          <p:nvPr/>
        </p:nvSpPr>
        <p:spPr>
          <a:xfrm>
            <a:off x="3833190" y="374040"/>
            <a:ext cx="3166020" cy="639000"/>
          </a:xfrm>
          <a:prstGeom prst="rect">
            <a:avLst/>
          </a:prstGeom>
          <a:noFill/>
          <a:ln>
            <a:noFill/>
          </a:ln>
        </p:spPr>
        <p:txBody>
          <a:bodyPr lIns="90000" tIns="45000" rIns="90000" bIns="45000"/>
          <a:lstStyle/>
          <a:p>
            <a:pPr>
              <a:lnSpc>
                <a:spcPct val="100000"/>
              </a:lnSpc>
            </a:pPr>
            <a:endParaRPr sz="1200" dirty="0"/>
          </a:p>
        </p:txBody>
      </p:sp>
      <p:sp>
        <p:nvSpPr>
          <p:cNvPr id="19" name="CustomShape 4"/>
          <p:cNvSpPr/>
          <p:nvPr/>
        </p:nvSpPr>
        <p:spPr>
          <a:xfrm>
            <a:off x="6823620" y="1676400"/>
            <a:ext cx="1053720" cy="3384360"/>
          </a:xfrm>
          <a:prstGeom prst="rect">
            <a:avLst/>
          </a:prstGeom>
          <a:solidFill>
            <a:srgbClr val="00B050"/>
          </a:solidFill>
          <a:ln w="25560">
            <a:solidFill>
              <a:srgbClr val="3A5F8B"/>
            </a:solidFill>
            <a:round/>
          </a:ln>
        </p:spPr>
        <p:txBody>
          <a:bodyPr lIns="90000" tIns="45000" rIns="90000" bIns="45000" anchor="ctr"/>
          <a:lstStyle/>
          <a:p>
            <a:pPr algn="ctr">
              <a:lnSpc>
                <a:spcPct val="100000"/>
              </a:lnSpc>
            </a:pPr>
            <a:r>
              <a:rPr lang="en-US" dirty="0" err="1" smtClean="0">
                <a:latin typeface="Calibri"/>
              </a:rPr>
              <a:t>Releng</a:t>
            </a:r>
            <a:endParaRPr dirty="0"/>
          </a:p>
        </p:txBody>
      </p:sp>
      <p:cxnSp>
        <p:nvCxnSpPr>
          <p:cNvPr id="14" name="Elbow Connector 13"/>
          <p:cNvCxnSpPr>
            <a:stCxn id="68" idx="1"/>
            <a:endCxn id="69" idx="1"/>
          </p:cNvCxnSpPr>
          <p:nvPr/>
        </p:nvCxnSpPr>
        <p:spPr>
          <a:xfrm rot="10800000" flipV="1">
            <a:off x="868320" y="1772460"/>
            <a:ext cx="12700" cy="3024360"/>
          </a:xfrm>
          <a:prstGeom prst="bentConnector3">
            <a:avLst>
              <a:gd name="adj1" fmla="val 1800000"/>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8" name="Elbow Connector 17"/>
          <p:cNvCxnSpPr>
            <a:stCxn id="69" idx="2"/>
            <a:endCxn id="19" idx="2"/>
          </p:cNvCxnSpPr>
          <p:nvPr/>
        </p:nvCxnSpPr>
        <p:spPr>
          <a:xfrm rot="5400000" flipH="1" flipV="1">
            <a:off x="5015460" y="2965620"/>
            <a:ext cx="239880" cy="4430160"/>
          </a:xfrm>
          <a:prstGeom prst="bentConnector3">
            <a:avLst>
              <a:gd name="adj1" fmla="val -95298"/>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3" name="Elbow Connector 22"/>
          <p:cNvCxnSpPr>
            <a:endCxn id="19" idx="1"/>
          </p:cNvCxnSpPr>
          <p:nvPr/>
        </p:nvCxnSpPr>
        <p:spPr>
          <a:xfrm>
            <a:off x="4972679" y="1772460"/>
            <a:ext cx="1850941" cy="1596120"/>
          </a:xfrm>
          <a:prstGeom prst="bentConnector3">
            <a:avLst/>
          </a:prstGeom>
          <a:ln>
            <a:headEnd type="arrow"/>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TextShape 1"/>
          <p:cNvSpPr txBox="1"/>
          <p:nvPr/>
        </p:nvSpPr>
        <p:spPr>
          <a:xfrm>
            <a:off x="1043640" y="1268640"/>
            <a:ext cx="7057800" cy="4525560"/>
          </a:xfrm>
          <a:prstGeom prst="rect">
            <a:avLst/>
          </a:prstGeom>
        </p:spPr>
        <p:txBody>
          <a:bodyPr lIns="0" tIns="0" rIns="0" bIns="0"/>
          <a:lstStyle/>
          <a:p>
            <a:pPr>
              <a:lnSpc>
                <a:spcPct val="100000"/>
              </a:lnSpc>
              <a:buFont typeface="Wingdings" charset="2"/>
              <a:buChar char=""/>
            </a:pPr>
            <a:r>
              <a:rPr lang="en-US" u="sng">
                <a:solidFill>
                  <a:srgbClr val="000000"/>
                </a:solidFill>
                <a:latin typeface="Arial"/>
                <a:ea typeface="Droid Sans Fallback"/>
              </a:rPr>
              <a:t>Is not a test project</a:t>
            </a:r>
            <a:r>
              <a:rPr lang="en-US">
                <a:solidFill>
                  <a:srgbClr val="000000"/>
                </a:solidFill>
                <a:latin typeface="Arial"/>
                <a:ea typeface="Droid Sans Fallback"/>
              </a:rPr>
              <a:t> </a:t>
            </a:r>
            <a:endParaRPr/>
          </a:p>
          <a:p>
            <a:pPr>
              <a:lnSpc>
                <a:spcPct val="100000"/>
              </a:lnSpc>
            </a:pPr>
            <a:endParaRPr/>
          </a:p>
          <a:p>
            <a:pPr>
              <a:lnSpc>
                <a:spcPct val="100000"/>
              </a:lnSpc>
              <a:buFont typeface="Wingdings" charset="2"/>
              <a:buChar char=""/>
            </a:pPr>
            <a:r>
              <a:rPr lang="en-US">
                <a:solidFill>
                  <a:srgbClr val="000000"/>
                </a:solidFill>
                <a:latin typeface="Arial"/>
                <a:ea typeface="Droid Sans Fallback"/>
              </a:rPr>
              <a:t> Is a testbed management project</a:t>
            </a:r>
            <a:endParaRPr/>
          </a:p>
          <a:p>
            <a:pPr lvl="1">
              <a:lnSpc>
                <a:spcPct val="100000"/>
              </a:lnSpc>
              <a:buFont typeface="Helvetica 45 Light"/>
              <a:buChar char="–"/>
            </a:pPr>
            <a:r>
              <a:rPr lang="en-US">
                <a:solidFill>
                  <a:srgbClr val="000000"/>
                </a:solidFill>
                <a:latin typeface="Arial"/>
                <a:ea typeface="Droid Sans Fallback"/>
              </a:rPr>
              <a:t>Develop a tool to dynamically retrieve configuration (hardware, network, tooling)</a:t>
            </a:r>
            <a:endParaRPr/>
          </a:p>
          <a:p>
            <a:pPr lvl="1">
              <a:lnSpc>
                <a:spcPct val="100000"/>
              </a:lnSpc>
              <a:buFont typeface="Helvetica 45 Light"/>
              <a:buChar char="–"/>
            </a:pPr>
            <a:r>
              <a:rPr lang="en-US">
                <a:solidFill>
                  <a:srgbClr val="000000"/>
                </a:solidFill>
                <a:latin typeface="Arial"/>
                <a:ea typeface="Droid Sans Fallback"/>
              </a:rPr>
              <a:t>Manage history of test campaigns</a:t>
            </a:r>
            <a:endParaRPr/>
          </a:p>
          <a:p>
            <a:pPr lvl="1">
              <a:lnSpc>
                <a:spcPct val="100000"/>
              </a:lnSpc>
              <a:buFont typeface="Helvetica 45 Light"/>
              <a:buChar char="–"/>
            </a:pPr>
            <a:r>
              <a:rPr lang="en-US">
                <a:solidFill>
                  <a:srgbClr val="000000"/>
                </a:solidFill>
                <a:latin typeface="Arial"/>
                <a:ea typeface="Droid Sans Fallback"/>
              </a:rPr>
              <a:t>Create Guides</a:t>
            </a:r>
            <a:endParaRPr/>
          </a:p>
          <a:p>
            <a:pPr lvl="2">
              <a:lnSpc>
                <a:spcPct val="100000"/>
              </a:lnSpc>
              <a:buFont typeface="Helvetica 45 Light"/>
              <a:buChar char="–"/>
            </a:pPr>
            <a:r>
              <a:rPr lang="en-US">
                <a:solidFill>
                  <a:srgbClr val="000000"/>
                </a:solidFill>
                <a:latin typeface="Arial"/>
                <a:ea typeface="Droid Sans Fallback"/>
              </a:rPr>
              <a:t>HW Requirements</a:t>
            </a:r>
            <a:endParaRPr/>
          </a:p>
          <a:p>
            <a:pPr lvl="2">
              <a:lnSpc>
                <a:spcPct val="100000"/>
              </a:lnSpc>
              <a:buFont typeface="Helvetica 45 Light"/>
              <a:buChar char="–"/>
            </a:pPr>
            <a:r>
              <a:rPr lang="en-US">
                <a:solidFill>
                  <a:srgbClr val="000000"/>
                </a:solidFill>
                <a:latin typeface="Arial"/>
                <a:ea typeface="Droid Sans Fallback"/>
              </a:rPr>
              <a:t>Best practices</a:t>
            </a:r>
            <a:endParaRPr/>
          </a:p>
          <a:p>
            <a:pPr lvl="1">
              <a:lnSpc>
                <a:spcPct val="100000"/>
              </a:lnSpc>
              <a:buFont typeface="Helvetica 45 Light"/>
              <a:buChar char="–"/>
            </a:pPr>
            <a:r>
              <a:rPr lang="en-US">
                <a:solidFill>
                  <a:srgbClr val="000000"/>
                </a:solidFill>
                <a:latin typeface="Arial"/>
                <a:ea typeface="Droid Sans Fallback"/>
              </a:rPr>
              <a:t>Create a tool to manage testbed resource</a:t>
            </a:r>
            <a:endParaRPr/>
          </a:p>
          <a:p>
            <a:pPr lvl="1">
              <a:lnSpc>
                <a:spcPct val="100000"/>
              </a:lnSpc>
              <a:buFont typeface="Helvetica 45 Light"/>
              <a:buChar char="–"/>
            </a:pPr>
            <a:r>
              <a:rPr lang="en-US">
                <a:solidFill>
                  <a:srgbClr val="000000"/>
                </a:solidFill>
                <a:latin typeface="Arial"/>
                <a:ea typeface="Droid Sans Fallback"/>
              </a:rPr>
              <a:t>Create a Dashboard (describing the available testbeds, their capabilities,…) </a:t>
            </a:r>
            <a:endParaRPr/>
          </a:p>
        </p:txBody>
      </p:sp>
      <p:sp>
        <p:nvSpPr>
          <p:cNvPr id="85" name="CustomShape 2"/>
          <p:cNvSpPr/>
          <p:nvPr/>
        </p:nvSpPr>
        <p:spPr>
          <a:xfrm>
            <a:off x="395640" y="39600"/>
            <a:ext cx="5020560" cy="359640"/>
          </a:xfrm>
          <a:prstGeom prst="rect">
            <a:avLst/>
          </a:prstGeom>
          <a:noFill/>
          <a:ln>
            <a:noFill/>
          </a:ln>
        </p:spPr>
        <p:txBody>
          <a:bodyPr lIns="0" tIns="0" rIns="0" bIns="0"/>
          <a:lstStyle/>
          <a:p>
            <a:pPr>
              <a:lnSpc>
                <a:spcPct val="100000"/>
              </a:lnSpc>
            </a:pPr>
            <a:r>
              <a:rPr lang="en-US" sz="2400">
                <a:solidFill>
                  <a:srgbClr val="FF6600"/>
                </a:solidFill>
                <a:latin typeface="Arial"/>
              </a:rPr>
              <a:t>Pharos</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CustomShape 1"/>
          <p:cNvSpPr/>
          <p:nvPr/>
        </p:nvSpPr>
        <p:spPr>
          <a:xfrm>
            <a:off x="395640" y="39600"/>
            <a:ext cx="5020560" cy="359640"/>
          </a:xfrm>
          <a:prstGeom prst="rect">
            <a:avLst/>
          </a:prstGeom>
          <a:noFill/>
          <a:ln>
            <a:noFill/>
          </a:ln>
        </p:spPr>
        <p:txBody>
          <a:bodyPr lIns="0" tIns="0" rIns="0" bIns="0"/>
          <a:lstStyle/>
          <a:p>
            <a:pPr>
              <a:lnSpc>
                <a:spcPct val="100000"/>
              </a:lnSpc>
            </a:pPr>
            <a:r>
              <a:rPr lang="en-US" sz="2400">
                <a:solidFill>
                  <a:srgbClr val="FF6600"/>
                </a:solidFill>
                <a:latin typeface="Arial"/>
              </a:rPr>
              <a:t>Test projects</a:t>
            </a:r>
            <a:endParaRPr/>
          </a:p>
        </p:txBody>
      </p:sp>
      <p:graphicFrame>
        <p:nvGraphicFramePr>
          <p:cNvPr id="87" name="Table 2"/>
          <p:cNvGraphicFramePr/>
          <p:nvPr>
            <p:extLst>
              <p:ext uri="{D42A27DB-BD31-4B8C-83A1-F6EECF244321}">
                <p14:modId xmlns:p14="http://schemas.microsoft.com/office/powerpoint/2010/main" val="3688288384"/>
              </p:ext>
            </p:extLst>
          </p:nvPr>
        </p:nvGraphicFramePr>
        <p:xfrm>
          <a:off x="251640" y="476640"/>
          <a:ext cx="8568720" cy="6156960"/>
        </p:xfrm>
        <a:graphic>
          <a:graphicData uri="http://schemas.openxmlformats.org/drawingml/2006/table">
            <a:tbl>
              <a:tblPr/>
              <a:tblGrid>
                <a:gridCol w="1080000"/>
                <a:gridCol w="2664000"/>
                <a:gridCol w="1368000"/>
                <a:gridCol w="3456720"/>
              </a:tblGrid>
              <a:tr h="363600">
                <a:tc>
                  <a:txBody>
                    <a:bodyPr/>
                    <a:lstStyle/>
                    <a:p>
                      <a:r>
                        <a:rPr lang="en-US" b="1" dirty="0">
                          <a:solidFill>
                            <a:srgbClr val="FFFFFF"/>
                          </a:solidFill>
                          <a:latin typeface="Arial"/>
                        </a:rPr>
                        <a:t>Project</a:t>
                      </a:r>
                      <a:endParaRPr dirty="0"/>
                    </a:p>
                  </a:txBody>
                  <a:tcPr>
                    <a:solidFill>
                      <a:schemeClr val="bg1">
                        <a:lumMod val="65000"/>
                      </a:schemeClr>
                    </a:solidFill>
                  </a:tcPr>
                </a:tc>
                <a:tc>
                  <a:txBody>
                    <a:bodyPr/>
                    <a:lstStyle/>
                    <a:p>
                      <a:r>
                        <a:rPr lang="en-US" b="1" dirty="0">
                          <a:solidFill>
                            <a:srgbClr val="FFFFFF"/>
                          </a:solidFill>
                          <a:latin typeface="Arial"/>
                        </a:rPr>
                        <a:t>Scope</a:t>
                      </a:r>
                      <a:endParaRPr dirty="0"/>
                    </a:p>
                  </a:txBody>
                  <a:tcPr>
                    <a:solidFill>
                      <a:schemeClr val="bg1">
                        <a:lumMod val="65000"/>
                      </a:schemeClr>
                    </a:solidFill>
                  </a:tcPr>
                </a:tc>
                <a:tc>
                  <a:txBody>
                    <a:bodyPr/>
                    <a:lstStyle/>
                    <a:p>
                      <a:r>
                        <a:rPr lang="en-US" b="1" dirty="0" smtClean="0">
                          <a:solidFill>
                            <a:srgbClr val="FFFFFF"/>
                          </a:solidFill>
                          <a:latin typeface="Arial"/>
                        </a:rPr>
                        <a:t>R1R1</a:t>
                      </a:r>
                      <a:endParaRPr dirty="0"/>
                    </a:p>
                  </a:txBody>
                  <a:tcPr>
                    <a:solidFill>
                      <a:schemeClr val="bg1">
                        <a:lumMod val="65000"/>
                      </a:schemeClr>
                    </a:solidFill>
                  </a:tcPr>
                </a:tc>
                <a:tc>
                  <a:txBody>
                    <a:bodyPr/>
                    <a:lstStyle/>
                    <a:p>
                      <a:r>
                        <a:rPr lang="en-US" b="1" dirty="0">
                          <a:solidFill>
                            <a:srgbClr val="FFFFFF"/>
                          </a:solidFill>
                          <a:latin typeface="Arial"/>
                        </a:rPr>
                        <a:t>R2 deliverables</a:t>
                      </a:r>
                      <a:endParaRPr dirty="0"/>
                    </a:p>
                  </a:txBody>
                  <a:tcPr>
                    <a:solidFill>
                      <a:schemeClr val="bg1">
                        <a:lumMod val="65000"/>
                      </a:schemeClr>
                    </a:solidFill>
                  </a:tcPr>
                </a:tc>
              </a:tr>
              <a:tr h="605400">
                <a:tc>
                  <a:txBody>
                    <a:bodyPr/>
                    <a:lstStyle/>
                    <a:p>
                      <a:r>
                        <a:rPr lang="en-US" sz="1100" dirty="0" err="1" smtClean="0">
                          <a:solidFill>
                            <a:srgbClr val="000000"/>
                          </a:solidFill>
                          <a:latin typeface="Arial"/>
                        </a:rPr>
                        <a:t>Releng</a:t>
                      </a:r>
                      <a:endParaRPr lang="en-US" sz="1100" dirty="0" smtClean="0">
                        <a:solidFill>
                          <a:srgbClr val="000000"/>
                        </a:solidFill>
                        <a:latin typeface="Arial"/>
                      </a:endParaRPr>
                    </a:p>
                    <a:p>
                      <a:r>
                        <a:rPr lang="en-US" sz="1100" dirty="0" smtClean="0">
                          <a:solidFill>
                            <a:srgbClr val="000000"/>
                          </a:solidFill>
                          <a:latin typeface="Arial"/>
                        </a:rPr>
                        <a:t>(</a:t>
                      </a:r>
                      <a:r>
                        <a:rPr lang="en-US" sz="1100" dirty="0" err="1" smtClean="0">
                          <a:solidFill>
                            <a:srgbClr val="000000"/>
                          </a:solidFill>
                          <a:latin typeface="Arial"/>
                        </a:rPr>
                        <a:t>Fatih</a:t>
                      </a:r>
                      <a:r>
                        <a:rPr lang="en-US" sz="1100" dirty="0" smtClean="0">
                          <a:solidFill>
                            <a:srgbClr val="000000"/>
                          </a:solidFill>
                          <a:latin typeface="Arial"/>
                        </a:rPr>
                        <a:t> </a:t>
                      </a:r>
                      <a:r>
                        <a:rPr lang="en-US" sz="1100" dirty="0" err="1" smtClean="0">
                          <a:solidFill>
                            <a:srgbClr val="000000"/>
                          </a:solidFill>
                          <a:latin typeface="Arial"/>
                        </a:rPr>
                        <a:t>Degirmenci</a:t>
                      </a:r>
                      <a:r>
                        <a:rPr lang="en-US" sz="1100" dirty="0" smtClean="0">
                          <a:solidFill>
                            <a:srgbClr val="000000"/>
                          </a:solidFill>
                          <a:latin typeface="Arial"/>
                        </a:rPr>
                        <a:t>)</a:t>
                      </a:r>
                      <a:endParaRPr dirty="0"/>
                    </a:p>
                  </a:txBody>
                  <a:tcPr/>
                </a:tc>
                <a:tc>
                  <a:txBody>
                    <a:bodyPr/>
                    <a:lstStyle/>
                    <a:p>
                      <a:r>
                        <a:rPr lang="en-US" sz="1100" dirty="0">
                          <a:solidFill>
                            <a:srgbClr val="000000"/>
                          </a:solidFill>
                          <a:latin typeface="Arial"/>
                        </a:rPr>
                        <a:t>Common </a:t>
                      </a:r>
                      <a:r>
                        <a:rPr lang="en-US" sz="1100" dirty="0" smtClean="0">
                          <a:solidFill>
                            <a:srgbClr val="000000"/>
                          </a:solidFill>
                          <a:latin typeface="Arial"/>
                        </a:rPr>
                        <a:t>functions</a:t>
                      </a:r>
                      <a:endParaRPr dirty="0"/>
                    </a:p>
                    <a:p>
                      <a:pPr>
                        <a:lnSpc>
                          <a:spcPct val="100000"/>
                        </a:lnSpc>
                        <a:buFont typeface="StarSymbol"/>
                        <a:buChar char="-"/>
                      </a:pPr>
                      <a:r>
                        <a:rPr lang="en-US" sz="1100" dirty="0" smtClean="0">
                          <a:solidFill>
                            <a:srgbClr val="000000"/>
                          </a:solidFill>
                          <a:latin typeface="Arial"/>
                        </a:rPr>
                        <a:t>Collection </a:t>
                      </a:r>
                      <a:r>
                        <a:rPr lang="en-US" sz="1100" dirty="0">
                          <a:solidFill>
                            <a:srgbClr val="000000"/>
                          </a:solidFill>
                          <a:latin typeface="Arial"/>
                        </a:rPr>
                        <a:t>of test profiles/payloads,..</a:t>
                      </a:r>
                      <a:endParaRPr dirty="0"/>
                    </a:p>
                    <a:p>
                      <a:pPr>
                        <a:lnSpc>
                          <a:spcPct val="100000"/>
                        </a:lnSpc>
                      </a:pPr>
                      <a:r>
                        <a:rPr lang="en-US" sz="1100" dirty="0" smtClean="0">
                          <a:solidFill>
                            <a:srgbClr val="000000"/>
                          </a:solidFill>
                          <a:latin typeface="Arial"/>
                        </a:rPr>
                        <a:t>- </a:t>
                      </a:r>
                      <a:r>
                        <a:rPr lang="en-US" sz="1100" dirty="0">
                          <a:solidFill>
                            <a:srgbClr val="000000"/>
                          </a:solidFill>
                          <a:latin typeface="Arial"/>
                        </a:rPr>
                        <a:t>Collection of results + DB + Analytics</a:t>
                      </a:r>
                      <a:endParaRPr dirty="0"/>
                    </a:p>
                    <a:p>
                      <a:pPr>
                        <a:lnSpc>
                          <a:spcPct val="100000"/>
                        </a:lnSpc>
                      </a:pPr>
                      <a:r>
                        <a:rPr lang="en-US" sz="1100" dirty="0">
                          <a:solidFill>
                            <a:srgbClr val="000000"/>
                          </a:solidFill>
                          <a:latin typeface="Arial"/>
                        </a:rPr>
                        <a:t>- Test Dashboard</a:t>
                      </a:r>
                      <a:endParaRPr dirty="0"/>
                    </a:p>
                  </a:txBody>
                  <a:tcPr/>
                </a:tc>
                <a:tc>
                  <a:txBody>
                    <a:bodyPr/>
                    <a:lstStyle/>
                    <a:p>
                      <a:endParaRPr lang="en-US" dirty="0"/>
                    </a:p>
                  </a:txBody>
                  <a:tcPr/>
                </a:tc>
                <a:tc>
                  <a:txBody>
                    <a:bodyPr/>
                    <a:lstStyle/>
                    <a:p>
                      <a:pPr>
                        <a:lnSpc>
                          <a:spcPct val="100000"/>
                        </a:lnSpc>
                        <a:buFont typeface="StarSymbol"/>
                        <a:buNone/>
                      </a:pPr>
                      <a:r>
                        <a:rPr lang="en-US" sz="1100" dirty="0" smtClean="0">
                          <a:solidFill>
                            <a:srgbClr val="000000"/>
                          </a:solidFill>
                          <a:latin typeface="Arial"/>
                        </a:rPr>
                        <a:t>- </a:t>
                      </a:r>
                      <a:r>
                        <a:rPr lang="en-US" sz="1100" dirty="0">
                          <a:solidFill>
                            <a:srgbClr val="000000"/>
                          </a:solidFill>
                          <a:latin typeface="Arial"/>
                        </a:rPr>
                        <a:t>Analytics tooling through API for any test project
- traffic profile definition and collection	</a:t>
                      </a:r>
                      <a:endParaRPr dirty="0"/>
                    </a:p>
                    <a:p>
                      <a:pPr>
                        <a:lnSpc>
                          <a:spcPct val="100000"/>
                        </a:lnSpc>
                      </a:pPr>
                      <a:endParaRPr dirty="0"/>
                    </a:p>
                  </a:txBody>
                  <a:tcPr/>
                </a:tc>
              </a:tr>
              <a:tr h="1091880">
                <a:tc>
                  <a:txBody>
                    <a:bodyPr/>
                    <a:lstStyle/>
                    <a:p>
                      <a:r>
                        <a:rPr lang="en-US" sz="1100" dirty="0" err="1">
                          <a:solidFill>
                            <a:srgbClr val="000000"/>
                          </a:solidFill>
                          <a:latin typeface="Arial"/>
                        </a:rPr>
                        <a:t>Functest</a:t>
                      </a:r>
                      <a:endParaRPr dirty="0"/>
                    </a:p>
                    <a:p>
                      <a:pPr>
                        <a:lnSpc>
                          <a:spcPct val="100000"/>
                        </a:lnSpc>
                      </a:pPr>
                      <a:r>
                        <a:rPr lang="en-US" sz="1100" dirty="0">
                          <a:solidFill>
                            <a:srgbClr val="000000"/>
                          </a:solidFill>
                          <a:latin typeface="Arial"/>
                        </a:rPr>
                        <a:t>(Morgan </a:t>
                      </a:r>
                      <a:r>
                        <a:rPr lang="en-US" sz="1100" dirty="0" err="1">
                          <a:solidFill>
                            <a:srgbClr val="000000"/>
                          </a:solidFill>
                          <a:latin typeface="Arial"/>
                        </a:rPr>
                        <a:t>Richomme</a:t>
                      </a:r>
                      <a:r>
                        <a:rPr lang="en-US" sz="1100" dirty="0">
                          <a:solidFill>
                            <a:srgbClr val="000000"/>
                          </a:solidFill>
                          <a:latin typeface="Arial"/>
                        </a:rPr>
                        <a:t>)	</a:t>
                      </a:r>
                      <a:endParaRPr dirty="0"/>
                    </a:p>
                    <a:p>
                      <a:pPr>
                        <a:lnSpc>
                          <a:spcPct val="100000"/>
                        </a:lnSpc>
                      </a:pPr>
                      <a:endParaRPr dirty="0"/>
                    </a:p>
                  </a:txBody>
                  <a:tcPr/>
                </a:tc>
                <a:tc>
                  <a:txBody>
                    <a:bodyPr/>
                    <a:lstStyle/>
                    <a:p>
                      <a:r>
                        <a:rPr lang="en-US" sz="1100" dirty="0" smtClean="0">
                          <a:solidFill>
                            <a:srgbClr val="000000"/>
                          </a:solidFill>
                          <a:latin typeface="+mn-lt"/>
                        </a:rPr>
                        <a:t>Common functions for testing project</a:t>
                      </a:r>
                      <a:endParaRPr lang="en-US" sz="1100" dirty="0" smtClean="0"/>
                    </a:p>
                    <a:p>
                      <a:pPr>
                        <a:lnSpc>
                          <a:spcPct val="100000"/>
                        </a:lnSpc>
                        <a:buFont typeface="StarSymbol"/>
                        <a:buChar char="-"/>
                      </a:pPr>
                      <a:r>
                        <a:rPr lang="en-US" sz="1100" dirty="0" smtClean="0">
                          <a:solidFill>
                            <a:srgbClr val="000000"/>
                          </a:solidFill>
                          <a:latin typeface="+mn-lt"/>
                        </a:rPr>
                        <a:t>definition of default configuration for tools</a:t>
                      </a:r>
                      <a:endParaRPr lang="en-US" sz="1100" dirty="0" smtClean="0"/>
                    </a:p>
                    <a:p>
                      <a:pPr>
                        <a:lnSpc>
                          <a:spcPct val="100000"/>
                        </a:lnSpc>
                        <a:buFont typeface="StarSymbol"/>
                        <a:buChar char="-"/>
                      </a:pPr>
                      <a:r>
                        <a:rPr lang="en-US" sz="1100" dirty="0" smtClean="0">
                          <a:solidFill>
                            <a:srgbClr val="000000"/>
                          </a:solidFill>
                          <a:latin typeface="+mn-lt"/>
                        </a:rPr>
                        <a:t>definition of format for output files</a:t>
                      </a:r>
                      <a:endParaRPr lang="en-US" sz="1100" dirty="0" smtClean="0"/>
                    </a:p>
                    <a:p>
                      <a:pPr>
                        <a:lnSpc>
                          <a:spcPct val="100000"/>
                        </a:lnSpc>
                      </a:pPr>
                      <a:r>
                        <a:rPr lang="en-US" sz="1100" dirty="0" smtClean="0">
                          <a:solidFill>
                            <a:srgbClr val="000000"/>
                          </a:solidFill>
                          <a:latin typeface="+mn-lt"/>
                        </a:rPr>
                        <a:t>- coverage </a:t>
                      </a:r>
                      <a:endParaRPr lang="en-US" sz="1100" dirty="0" smtClean="0"/>
                    </a:p>
                    <a:p>
                      <a:pPr>
                        <a:lnSpc>
                          <a:spcPct val="100000"/>
                        </a:lnSpc>
                      </a:pPr>
                      <a:r>
                        <a:rPr lang="en-US" sz="1100" dirty="0" smtClean="0">
                          <a:solidFill>
                            <a:srgbClr val="000000"/>
                          </a:solidFill>
                          <a:latin typeface="+mn-lt"/>
                        </a:rPr>
                        <a:t>- Test Dashboard</a:t>
                      </a:r>
                      <a:endParaRPr lang="en-US" sz="1100" dirty="0" smtClean="0"/>
                    </a:p>
                    <a:p>
                      <a:pPr>
                        <a:lnSpc>
                          <a:spcPct val="100000"/>
                        </a:lnSpc>
                      </a:pPr>
                      <a:endParaRPr lang="en-US" sz="1100" dirty="0" smtClean="0">
                        <a:solidFill>
                          <a:srgbClr val="000000"/>
                        </a:solidFill>
                        <a:latin typeface="Arial"/>
                      </a:endParaRPr>
                    </a:p>
                    <a:p>
                      <a:pPr>
                        <a:lnSpc>
                          <a:spcPct val="100000"/>
                        </a:lnSpc>
                      </a:pPr>
                      <a:r>
                        <a:rPr lang="en-US" sz="1100" dirty="0" smtClean="0">
                          <a:solidFill>
                            <a:srgbClr val="000000"/>
                          </a:solidFill>
                          <a:latin typeface="Arial"/>
                        </a:rPr>
                        <a:t>- </a:t>
                      </a:r>
                      <a:r>
                        <a:rPr lang="en-US" sz="1100" dirty="0">
                          <a:solidFill>
                            <a:srgbClr val="000000"/>
                          </a:solidFill>
                          <a:latin typeface="Arial"/>
                        </a:rPr>
                        <a:t>new functional tests
- integration of upstream suites (R1)
- update of existing suites</a:t>
                      </a:r>
                      <a:endParaRPr dirty="0"/>
                    </a:p>
                  </a:txBody>
                  <a:tcPr/>
                </a:tc>
                <a:tc>
                  <a:txBody>
                    <a:bodyPr/>
                    <a:lstStyle/>
                    <a:p>
                      <a:r>
                        <a:rPr lang="en-US" sz="1100">
                          <a:solidFill>
                            <a:srgbClr val="000000"/>
                          </a:solidFill>
                          <a:latin typeface="Arial"/>
                        </a:rPr>
                        <a:t>- Tempest + rally suite</a:t>
                      </a:r>
                      <a:endParaRPr/>
                    </a:p>
                    <a:p>
                      <a:r>
                        <a:rPr lang="en-US" sz="1100">
                          <a:solidFill>
                            <a:srgbClr val="000000"/>
                          </a:solidFill>
                          <a:latin typeface="Arial"/>
                        </a:rPr>
                        <a:t>- ODL suite</a:t>
                      </a:r>
                      <a:endParaRPr/>
                    </a:p>
                    <a:p>
                      <a:r>
                        <a:rPr lang="en-US" sz="1100">
                          <a:solidFill>
                            <a:srgbClr val="000000"/>
                          </a:solidFill>
                          <a:latin typeface="Arial"/>
                        </a:rPr>
                        <a:t>- vPing</a:t>
                      </a:r>
                      <a:endParaRPr/>
                    </a:p>
                    <a:p>
                      <a:r>
                        <a:rPr lang="en-US" sz="1100">
                          <a:solidFill>
                            <a:srgbClr val="000000"/>
                          </a:solidFill>
                          <a:latin typeface="Arial"/>
                        </a:rPr>
                        <a:t>- 4 suites integrated in CI</a:t>
                      </a:r>
                      <a:endParaRPr/>
                    </a:p>
                  </a:txBody>
                  <a:tcPr/>
                </a:tc>
                <a:tc>
                  <a:txBody>
                    <a:bodyPr/>
                    <a:lstStyle/>
                    <a:p>
                      <a:pPr marL="171450" marR="0" indent="-171450" defTabSz="914400" eaLnBrk="1" fontAlgn="auto" latinLnBrk="0" hangingPunct="1">
                        <a:lnSpc>
                          <a:spcPct val="100000"/>
                        </a:lnSpc>
                        <a:spcBef>
                          <a:spcPts val="0"/>
                        </a:spcBef>
                        <a:spcAft>
                          <a:spcPts val="0"/>
                        </a:spcAft>
                        <a:buClrTx/>
                        <a:buSzTx/>
                        <a:buFontTx/>
                        <a:buChar char="-"/>
                        <a:tabLst/>
                        <a:defRPr/>
                      </a:pPr>
                      <a:r>
                        <a:rPr lang="en-US" sz="1100" dirty="0" smtClean="0">
                          <a:solidFill>
                            <a:srgbClr val="000000"/>
                          </a:solidFill>
                          <a:latin typeface="+mn-lt"/>
                        </a:rPr>
                        <a:t>Prescription (format, configuration,..)</a:t>
                      </a:r>
                    </a:p>
                    <a:p>
                      <a:pPr marL="171450" marR="0" indent="-171450" defTabSz="914400" eaLnBrk="1" fontAlgn="auto" latinLnBrk="0" hangingPunct="1">
                        <a:lnSpc>
                          <a:spcPct val="100000"/>
                        </a:lnSpc>
                        <a:spcBef>
                          <a:spcPts val="0"/>
                        </a:spcBef>
                        <a:spcAft>
                          <a:spcPts val="0"/>
                        </a:spcAft>
                        <a:buClrTx/>
                        <a:buSzTx/>
                        <a:buFontTx/>
                        <a:buChar char="-"/>
                        <a:tabLst/>
                        <a:defRPr/>
                      </a:pPr>
                      <a:r>
                        <a:rPr lang="en-US" sz="1100" dirty="0" smtClean="0">
                          <a:solidFill>
                            <a:srgbClr val="000000"/>
                          </a:solidFill>
                          <a:latin typeface="+mn-lt"/>
                        </a:rPr>
                        <a:t>Test Dashboard</a:t>
                      </a:r>
                      <a:r>
                        <a:rPr lang="en-US" sz="1100" baseline="0" dirty="0" smtClean="0">
                          <a:solidFill>
                            <a:srgbClr val="000000"/>
                          </a:solidFill>
                          <a:latin typeface="+mn-lt"/>
                        </a:rPr>
                        <a:t> (</a:t>
                      </a:r>
                      <a:r>
                        <a:rPr lang="en-US" sz="1100" dirty="0" smtClean="0">
                          <a:solidFill>
                            <a:srgbClr val="000000"/>
                          </a:solidFill>
                          <a:latin typeface="+mn-lt"/>
                        </a:rPr>
                        <a:t>API for Pharos)</a:t>
                      </a:r>
                    </a:p>
                    <a:p>
                      <a:pPr marL="171450" marR="0" lvl="1" indent="-171450" defTabSz="914400" eaLnBrk="1" fontAlgn="auto" latinLnBrk="0" hangingPunct="1">
                        <a:lnSpc>
                          <a:spcPct val="100000"/>
                        </a:lnSpc>
                        <a:spcBef>
                          <a:spcPts val="0"/>
                        </a:spcBef>
                        <a:spcAft>
                          <a:spcPts val="0"/>
                        </a:spcAft>
                        <a:buClrTx/>
                        <a:buSzTx/>
                        <a:buFontTx/>
                        <a:buChar char="-"/>
                        <a:tabLst/>
                        <a:defRPr/>
                      </a:pPr>
                      <a:r>
                        <a:rPr lang="en-US" sz="1100" dirty="0" smtClean="0">
                          <a:solidFill>
                            <a:srgbClr val="000000"/>
                          </a:solidFill>
                          <a:latin typeface="+mn-lt"/>
                        </a:rPr>
                        <a:t>Test coverage</a:t>
                      </a:r>
                    </a:p>
                    <a:p>
                      <a:pPr marL="171450" marR="0" indent="-171450" defTabSz="914400" eaLnBrk="1" fontAlgn="auto" latinLnBrk="0" hangingPunct="1">
                        <a:lnSpc>
                          <a:spcPct val="100000"/>
                        </a:lnSpc>
                        <a:spcBef>
                          <a:spcPts val="0"/>
                        </a:spcBef>
                        <a:spcAft>
                          <a:spcPts val="0"/>
                        </a:spcAft>
                        <a:buClrTx/>
                        <a:buSzTx/>
                        <a:buFontTx/>
                        <a:buChar char="-"/>
                        <a:tabLst/>
                        <a:defRPr/>
                      </a:pPr>
                      <a:r>
                        <a:rPr lang="en-US" sz="1100" dirty="0" err="1" smtClean="0">
                          <a:solidFill>
                            <a:srgbClr val="000000"/>
                          </a:solidFill>
                          <a:latin typeface="+mn-lt"/>
                        </a:rPr>
                        <a:t>testcase</a:t>
                      </a:r>
                      <a:r>
                        <a:rPr lang="en-US" sz="1100" dirty="0" smtClean="0">
                          <a:solidFill>
                            <a:srgbClr val="000000"/>
                          </a:solidFill>
                          <a:latin typeface="+mn-lt"/>
                        </a:rPr>
                        <a:t> search engine</a:t>
                      </a:r>
                    </a:p>
                    <a:p>
                      <a:pPr marL="171450" marR="0" indent="-171450" defTabSz="914400" eaLnBrk="1" fontAlgn="auto" latinLnBrk="0" hangingPunct="1">
                        <a:lnSpc>
                          <a:spcPct val="100000"/>
                        </a:lnSpc>
                        <a:spcBef>
                          <a:spcPts val="0"/>
                        </a:spcBef>
                        <a:spcAft>
                          <a:spcPts val="0"/>
                        </a:spcAft>
                        <a:buClrTx/>
                        <a:buSzTx/>
                        <a:buFontTx/>
                        <a:buChar char="-"/>
                        <a:tabLst/>
                        <a:defRPr/>
                      </a:pPr>
                      <a:endParaRPr lang="en-US" sz="1100" dirty="0" smtClean="0"/>
                    </a:p>
                    <a:p>
                      <a:r>
                        <a:rPr lang="en-US" sz="1100" dirty="0" smtClean="0">
                          <a:solidFill>
                            <a:srgbClr val="000000"/>
                          </a:solidFill>
                          <a:latin typeface="Arial"/>
                        </a:rPr>
                        <a:t>- </a:t>
                      </a:r>
                      <a:r>
                        <a:rPr lang="en-US" sz="1100" dirty="0" err="1">
                          <a:solidFill>
                            <a:srgbClr val="000000"/>
                          </a:solidFill>
                          <a:latin typeface="Arial"/>
                        </a:rPr>
                        <a:t>vIMS</a:t>
                      </a:r>
                      <a:r>
                        <a:rPr lang="en-US" sz="1100" dirty="0">
                          <a:solidFill>
                            <a:srgbClr val="000000"/>
                          </a:solidFill>
                          <a:latin typeface="Arial"/>
                        </a:rPr>
                        <a:t> </a:t>
                      </a:r>
                      <a:r>
                        <a:rPr lang="en-US" sz="1100" dirty="0" err="1">
                          <a:solidFill>
                            <a:srgbClr val="000000"/>
                          </a:solidFill>
                          <a:latin typeface="Arial"/>
                        </a:rPr>
                        <a:t>testcase</a:t>
                      </a:r>
                      <a:endParaRPr dirty="0"/>
                    </a:p>
                    <a:p>
                      <a:r>
                        <a:rPr lang="en-US" sz="1100" dirty="0">
                          <a:solidFill>
                            <a:srgbClr val="000000"/>
                          </a:solidFill>
                          <a:latin typeface="Arial"/>
                        </a:rPr>
                        <a:t>- </a:t>
                      </a:r>
                      <a:r>
                        <a:rPr lang="en-US" sz="1100" dirty="0" err="1">
                          <a:solidFill>
                            <a:srgbClr val="000000"/>
                          </a:solidFill>
                          <a:latin typeface="Arial"/>
                        </a:rPr>
                        <a:t>vSBC</a:t>
                      </a:r>
                      <a:r>
                        <a:rPr lang="en-US" sz="1100" dirty="0">
                          <a:solidFill>
                            <a:srgbClr val="000000"/>
                          </a:solidFill>
                          <a:latin typeface="Arial"/>
                        </a:rPr>
                        <a:t>?</a:t>
                      </a:r>
                      <a:endParaRPr dirty="0"/>
                    </a:p>
                    <a:p>
                      <a:pPr>
                        <a:lnSpc>
                          <a:spcPct val="100000"/>
                        </a:lnSpc>
                        <a:buFont typeface="StarSymbol"/>
                        <a:buChar char="-"/>
                      </a:pPr>
                      <a:r>
                        <a:rPr lang="en-US" sz="1100" dirty="0">
                          <a:solidFill>
                            <a:srgbClr val="000000"/>
                          </a:solidFill>
                          <a:latin typeface="Arial"/>
                        </a:rPr>
                        <a:t>new </a:t>
                      </a:r>
                      <a:r>
                        <a:rPr lang="en-US" sz="1100" dirty="0" err="1">
                          <a:solidFill>
                            <a:srgbClr val="000000"/>
                          </a:solidFill>
                          <a:latin typeface="Arial"/>
                        </a:rPr>
                        <a:t>testcases</a:t>
                      </a:r>
                      <a:r>
                        <a:rPr lang="en-US" sz="1100" dirty="0">
                          <a:solidFill>
                            <a:srgbClr val="000000"/>
                          </a:solidFill>
                          <a:latin typeface="Arial"/>
                        </a:rPr>
                        <a:t> in upstream suite</a:t>
                      </a:r>
                      <a:endParaRPr dirty="0"/>
                    </a:p>
                    <a:p>
                      <a:pPr>
                        <a:lnSpc>
                          <a:spcPct val="100000"/>
                        </a:lnSpc>
                        <a:buFont typeface="StarSymbol"/>
                        <a:buChar char="-"/>
                      </a:pPr>
                      <a:r>
                        <a:rPr lang="en-US" sz="1100" dirty="0">
                          <a:solidFill>
                            <a:srgbClr val="000000"/>
                          </a:solidFill>
                          <a:latin typeface="Arial"/>
                        </a:rPr>
                        <a:t>Move from Tempest smoke to full?</a:t>
                      </a:r>
                      <a:endParaRPr dirty="0"/>
                    </a:p>
                  </a:txBody>
                  <a:tcPr/>
                </a:tc>
              </a:tr>
              <a:tr h="590160">
                <a:tc>
                  <a:txBody>
                    <a:bodyPr/>
                    <a:lstStyle/>
                    <a:p>
                      <a:pPr>
                        <a:lnSpc>
                          <a:spcPct val="100000"/>
                        </a:lnSpc>
                      </a:pPr>
                      <a:r>
                        <a:rPr lang="en-US" sz="1100" dirty="0" err="1">
                          <a:solidFill>
                            <a:srgbClr val="000000"/>
                          </a:solidFill>
                          <a:latin typeface="Arial"/>
                        </a:rPr>
                        <a:t>Vperf</a:t>
                      </a:r>
                      <a:endParaRPr dirty="0"/>
                    </a:p>
                    <a:p>
                      <a:pPr>
                        <a:lnSpc>
                          <a:spcPct val="100000"/>
                        </a:lnSpc>
                      </a:pPr>
                      <a:r>
                        <a:rPr lang="en-US" sz="1100" dirty="0">
                          <a:solidFill>
                            <a:srgbClr val="000000"/>
                          </a:solidFill>
                          <a:latin typeface="Arial"/>
                        </a:rPr>
                        <a:t>(Mike Lynch)</a:t>
                      </a:r>
                      <a:endParaRPr dirty="0"/>
                    </a:p>
                    <a:p>
                      <a:pPr>
                        <a:lnSpc>
                          <a:spcPct val="100000"/>
                        </a:lnSpc>
                      </a:pPr>
                      <a:endParaRPr dirty="0"/>
                    </a:p>
                  </a:txBody>
                  <a:tcPr/>
                </a:tc>
                <a:tc>
                  <a:txBody>
                    <a:bodyPr/>
                    <a:lstStyle/>
                    <a:p>
                      <a:pPr>
                        <a:lnSpc>
                          <a:spcPct val="100000"/>
                        </a:lnSpc>
                      </a:pPr>
                      <a:r>
                        <a:rPr lang="en-US" sz="1100" dirty="0" err="1">
                          <a:solidFill>
                            <a:srgbClr val="000000"/>
                          </a:solidFill>
                          <a:latin typeface="Arial"/>
                        </a:rPr>
                        <a:t>Vswitch</a:t>
                      </a:r>
                      <a:r>
                        <a:rPr lang="en-US" sz="1100" dirty="0">
                          <a:solidFill>
                            <a:srgbClr val="000000"/>
                          </a:solidFill>
                          <a:latin typeface="Arial"/>
                        </a:rPr>
                        <a:t> </a:t>
                      </a:r>
                      <a:r>
                        <a:rPr lang="en-US" sz="1100" dirty="0" err="1">
                          <a:solidFill>
                            <a:srgbClr val="000000"/>
                          </a:solidFill>
                          <a:latin typeface="Arial"/>
                        </a:rPr>
                        <a:t>perf</a:t>
                      </a:r>
                      <a:r>
                        <a:rPr lang="en-US" sz="1100" dirty="0">
                          <a:solidFill>
                            <a:srgbClr val="000000"/>
                          </a:solidFill>
                          <a:latin typeface="Arial"/>
                        </a:rPr>
                        <a:t> testing</a:t>
                      </a:r>
                      <a:endParaRPr dirty="0"/>
                    </a:p>
                    <a:p>
                      <a:pPr>
                        <a:lnSpc>
                          <a:spcPct val="100000"/>
                        </a:lnSpc>
                      </a:pPr>
                      <a:endParaRPr dirty="0"/>
                    </a:p>
                  </a:txBody>
                  <a:tcPr/>
                </a:tc>
                <a:tc>
                  <a:txBody>
                    <a:bodyPr/>
                    <a:lstStyle/>
                    <a:p>
                      <a:r>
                        <a:rPr lang="en-US" sz="1100">
                          <a:solidFill>
                            <a:srgbClr val="000000"/>
                          </a:solidFill>
                          <a:latin typeface="Arial"/>
                        </a:rPr>
                        <a:t>Dev &amp; tests done but not integrated in CI for v1 </a:t>
                      </a:r>
                      <a:endParaRPr/>
                    </a:p>
                  </a:txBody>
                  <a:tcPr/>
                </a:tc>
                <a:tc>
                  <a:txBody>
                    <a:bodyPr/>
                    <a:lstStyle/>
                    <a:p>
                      <a:r>
                        <a:rPr lang="en-US" sz="1100">
                          <a:solidFill>
                            <a:srgbClr val="000000"/>
                          </a:solidFill>
                          <a:latin typeface="Arial"/>
                        </a:rPr>
                        <a:t>New tests</a:t>
                      </a:r>
                      <a:endParaRPr/>
                    </a:p>
                    <a:p>
                      <a:r>
                        <a:rPr lang="en-US" sz="1100">
                          <a:solidFill>
                            <a:srgbClr val="000000"/>
                          </a:solidFill>
                          <a:latin typeface="Arial"/>
                        </a:rPr>
                        <a:t>Integration in CI</a:t>
                      </a:r>
                      <a:endParaRPr/>
                    </a:p>
                  </a:txBody>
                  <a:tcPr/>
                </a:tc>
              </a:tr>
              <a:tr h="1258200">
                <a:tc>
                  <a:txBody>
                    <a:bodyPr/>
                    <a:lstStyle/>
                    <a:p>
                      <a:r>
                        <a:rPr lang="en-US" sz="1100">
                          <a:solidFill>
                            <a:srgbClr val="000000"/>
                          </a:solidFill>
                          <a:latin typeface="Arial"/>
                        </a:rPr>
                        <a:t>Yardstick</a:t>
                      </a:r>
                      <a:endParaRPr/>
                    </a:p>
                    <a:p>
                      <a:pPr>
                        <a:lnSpc>
                          <a:spcPct val="100000"/>
                        </a:lnSpc>
                      </a:pPr>
                      <a:r>
                        <a:rPr lang="en-US" sz="1100">
                          <a:solidFill>
                            <a:srgbClr val="000000"/>
                          </a:solidFill>
                          <a:latin typeface="Arial"/>
                        </a:rPr>
                        <a:t>(Ana Cunha)</a:t>
                      </a:r>
                      <a:endParaRPr/>
                    </a:p>
                  </a:txBody>
                  <a:tcPr/>
                </a:tc>
                <a:tc>
                  <a:txBody>
                    <a:bodyPr/>
                    <a:lstStyle/>
                    <a:p>
                      <a:r>
                        <a:rPr lang="en-US" sz="1100">
                          <a:solidFill>
                            <a:srgbClr val="000000"/>
                          </a:solidFill>
                          <a:latin typeface="Arial"/>
                        </a:rPr>
                        <a:t>In -VM testing</a:t>
                      </a:r>
                      <a:endParaRPr/>
                    </a:p>
                    <a:p>
                      <a:r>
                        <a:rPr lang="en-US" sz="1100">
                          <a:solidFill>
                            <a:srgbClr val="000000"/>
                          </a:solidFill>
                          <a:latin typeface="Arial"/>
                        </a:rPr>
                        <a:t>Tooling</a:t>
                      </a:r>
                      <a:endParaRPr/>
                    </a:p>
                    <a:p>
                      <a:r>
                        <a:rPr lang="en-US" sz="1100">
                          <a:solidFill>
                            <a:srgbClr val="000000"/>
                          </a:solidFill>
                          <a:latin typeface="Arial"/>
                        </a:rPr>
                        <a:t>Test suites</a:t>
                      </a:r>
                      <a:endParaRPr/>
                    </a:p>
                  </a:txBody>
                  <a:tcPr/>
                </a:tc>
                <a:tc>
                  <a:txBody>
                    <a:bodyPr/>
                    <a:lstStyle/>
                    <a:p>
                      <a:endParaRPr lang="en-US"/>
                    </a:p>
                  </a:txBody>
                  <a:tcPr/>
                </a:tc>
                <a:tc>
                  <a:txBody>
                    <a:bodyPr/>
                    <a:lstStyle/>
                    <a:p>
                      <a:r>
                        <a:rPr lang="en-US" sz="1100">
                          <a:solidFill>
                            <a:srgbClr val="000000"/>
                          </a:solidFill>
                          <a:latin typeface="Arial"/>
                        </a:rPr>
                        <a:t>- Methodology for Infrastructure verification from VNF perspective, aligned with ETSI-NFV TST001</a:t>
                      </a:r>
                      <a:endParaRPr/>
                    </a:p>
                    <a:p>
                      <a:r>
                        <a:rPr lang="en-US" sz="1100">
                          <a:solidFill>
                            <a:srgbClr val="000000"/>
                          </a:solidFill>
                          <a:latin typeface="Arial"/>
                        </a:rPr>
                        <a:t>- Generic test cases for Compute, Storage and Networking areas</a:t>
                      </a:r>
                      <a:endParaRPr/>
                    </a:p>
                    <a:p>
                      <a:r>
                        <a:rPr lang="en-US" sz="1100">
                          <a:solidFill>
                            <a:srgbClr val="000000"/>
                          </a:solidFill>
                          <a:latin typeface="Arial"/>
                        </a:rPr>
                        <a:t>- OPNFV Infrastructure verification from VTC and SFC perspective</a:t>
                      </a:r>
                      <a:endParaRPr/>
                    </a:p>
                    <a:p>
                      <a:r>
                        <a:rPr lang="en-US" sz="1100">
                          <a:solidFill>
                            <a:srgbClr val="000000"/>
                          </a:solidFill>
                          <a:latin typeface="Arial"/>
                        </a:rPr>
                        <a:t>- Mobility Traffic Profile as Test Stimuli</a:t>
                      </a:r>
                      <a:endParaRPr/>
                    </a:p>
                  </a:txBody>
                  <a:tcPr/>
                </a:tc>
              </a:tr>
              <a:tr h="300600">
                <a:tc>
                  <a:txBody>
                    <a:bodyPr/>
                    <a:lstStyle/>
                    <a:p>
                      <a:r>
                        <a:rPr lang="en-US" sz="1100">
                          <a:solidFill>
                            <a:srgbClr val="000000"/>
                          </a:solidFill>
                          <a:latin typeface="Arial"/>
                        </a:rPr>
                        <a:t>Qtip</a:t>
                      </a:r>
                      <a:endParaRPr/>
                    </a:p>
                    <a:p>
                      <a:r>
                        <a:rPr lang="en-US" sz="1100">
                          <a:solidFill>
                            <a:srgbClr val="000000"/>
                          </a:solidFill>
                          <a:latin typeface="Arial"/>
                        </a:rPr>
                        <a:t>(Wenjing Chu)</a:t>
                      </a:r>
                      <a:endParaRPr/>
                    </a:p>
                  </a:txBody>
                  <a:tcPr/>
                </a:tc>
                <a:tc>
                  <a:txBody>
                    <a:bodyPr/>
                    <a:lstStyle/>
                    <a:p>
                      <a:endParaRPr lang="en-US"/>
                    </a:p>
                  </a:txBody>
                  <a:tcPr/>
                </a:tc>
                <a:tc>
                  <a:txBody>
                    <a:bodyPr/>
                    <a:lstStyle/>
                    <a:p>
                      <a:endParaRPr lang="en-US"/>
                    </a:p>
                  </a:txBody>
                  <a:tcPr/>
                </a:tc>
                <a:tc>
                  <a:txBody>
                    <a:bodyPr/>
                    <a:lstStyle/>
                    <a:p>
                      <a:endParaRPr lang="en-US"/>
                    </a:p>
                  </a:txBody>
                  <a:tcPr/>
                </a:tc>
              </a:tr>
              <a:tr h="761040">
                <a:tc>
                  <a:txBody>
                    <a:bodyPr/>
                    <a:lstStyle/>
                    <a:p>
                      <a:r>
                        <a:rPr lang="en-US" sz="1100">
                          <a:solidFill>
                            <a:srgbClr val="000000"/>
                          </a:solidFill>
                          <a:latin typeface="Arial"/>
                        </a:rPr>
                        <a:t>Transformers</a:t>
                      </a:r>
                      <a:endParaRPr/>
                    </a:p>
                    <a:p>
                      <a:r>
                        <a:rPr lang="en-US" sz="1100">
                          <a:solidFill>
                            <a:srgbClr val="000000"/>
                          </a:solidFill>
                          <a:latin typeface="Arial"/>
                        </a:rPr>
                        <a:t>(Michael Wiegers)</a:t>
                      </a:r>
                      <a:endParaRPr/>
                    </a:p>
                    <a:p>
                      <a:endParaRPr/>
                    </a:p>
                  </a:txBody>
                  <a:tcPr/>
                </a:tc>
                <a:tc>
                  <a:txBody>
                    <a:bodyPr/>
                    <a:lstStyle/>
                    <a:p>
                      <a:endParaRPr lang="en-US"/>
                    </a:p>
                  </a:txBody>
                  <a:tcPr/>
                </a:tc>
                <a:tc>
                  <a:txBody>
                    <a:bodyPr/>
                    <a:lstStyle/>
                    <a:p>
                      <a:endParaRPr lang="en-US"/>
                    </a:p>
                  </a:txBody>
                  <a:tcPr/>
                </a:tc>
                <a:tc>
                  <a:txBody>
                    <a:bodyPr/>
                    <a:lstStyle/>
                    <a:p>
                      <a:endParaRPr lang="en-US"/>
                    </a:p>
                  </a:txBody>
                  <a:tcPr/>
                </a:tc>
              </a:tr>
            </a:tbl>
          </a:graphicData>
        </a:graphic>
      </p:graphicFrame>
      <p:sp>
        <p:nvSpPr>
          <p:cNvPr id="88" name="CustomShape 3"/>
          <p:cNvSpPr/>
          <p:nvPr/>
        </p:nvSpPr>
        <p:spPr>
          <a:xfrm>
            <a:off x="415440" y="6596280"/>
            <a:ext cx="5274000" cy="257760"/>
          </a:xfrm>
          <a:prstGeom prst="rect">
            <a:avLst/>
          </a:prstGeom>
          <a:noFill/>
          <a:ln>
            <a:noFill/>
          </a:ln>
        </p:spPr>
        <p:txBody>
          <a:bodyPr wrap="none" lIns="90000" tIns="45000" rIns="90000" bIns="45000"/>
          <a:lstStyle/>
          <a:p>
            <a:pPr>
              <a:lnSpc>
                <a:spcPct val="100000"/>
              </a:lnSpc>
            </a:pPr>
            <a:r>
              <a:rPr lang="en-US" sz="1100">
                <a:solidFill>
                  <a:srgbClr val="000000"/>
                </a:solidFill>
                <a:latin typeface="Arial"/>
              </a:rPr>
              <a:t>Note: For R2 Functest (</a:t>
            </a:r>
            <a:r>
              <a:rPr lang="en-US" sz="1100" b="1">
                <a:solidFill>
                  <a:srgbClr val="000000"/>
                </a:solidFill>
                <a:latin typeface="Arial"/>
              </a:rPr>
              <a:t>Fun</a:t>
            </a:r>
            <a:r>
              <a:rPr lang="en-US" sz="1100">
                <a:solidFill>
                  <a:srgbClr val="000000"/>
                </a:solidFill>
                <a:latin typeface="Arial"/>
              </a:rPr>
              <a:t>ctional &amp; </a:t>
            </a:r>
            <a:r>
              <a:rPr lang="en-US" sz="1100" b="1">
                <a:solidFill>
                  <a:srgbClr val="000000"/>
                </a:solidFill>
                <a:latin typeface="Arial"/>
              </a:rPr>
              <a:t>C</a:t>
            </a:r>
            <a:r>
              <a:rPr lang="en-US" sz="1100">
                <a:solidFill>
                  <a:srgbClr val="000000"/>
                </a:solidFill>
                <a:latin typeface="Arial"/>
              </a:rPr>
              <a:t>ommon </a:t>
            </a:r>
            <a:r>
              <a:rPr lang="en-US" sz="1100" b="1">
                <a:solidFill>
                  <a:srgbClr val="000000"/>
                </a:solidFill>
                <a:latin typeface="Arial"/>
              </a:rPr>
              <a:t>Test</a:t>
            </a:r>
            <a:r>
              <a:rPr lang="en-US" sz="1100">
                <a:solidFill>
                  <a:srgbClr val="000000"/>
                </a:solidFill>
                <a:latin typeface="Arial"/>
              </a:rPr>
              <a:t>ing) will manage common part </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9" name="Table 1"/>
          <p:cNvGraphicFramePr/>
          <p:nvPr>
            <p:extLst>
              <p:ext uri="{D42A27DB-BD31-4B8C-83A1-F6EECF244321}">
                <p14:modId xmlns:p14="http://schemas.microsoft.com/office/powerpoint/2010/main" val="1388620429"/>
              </p:ext>
            </p:extLst>
          </p:nvPr>
        </p:nvGraphicFramePr>
        <p:xfrm>
          <a:off x="194400" y="723240"/>
          <a:ext cx="8459640" cy="5265120"/>
        </p:xfrm>
        <a:graphic>
          <a:graphicData uri="http://schemas.openxmlformats.org/drawingml/2006/table">
            <a:tbl>
              <a:tblPr/>
              <a:tblGrid>
                <a:gridCol w="1560600"/>
                <a:gridCol w="2599200"/>
                <a:gridCol w="2131560"/>
                <a:gridCol w="2168280"/>
              </a:tblGrid>
              <a:tr h="347760">
                <a:tc>
                  <a:txBody>
                    <a:bodyPr/>
                    <a:lstStyle/>
                    <a:p>
                      <a:r>
                        <a:rPr lang="en-US" b="1" dirty="0">
                          <a:solidFill>
                            <a:srgbClr val="FFFFFF"/>
                          </a:solidFill>
                          <a:latin typeface="Arial"/>
                        </a:rPr>
                        <a:t>Test</a:t>
                      </a:r>
                      <a:endParaRPr dirty="0"/>
                    </a:p>
                  </a:txBody>
                  <a:tcPr>
                    <a:solidFill>
                      <a:schemeClr val="bg1">
                        <a:lumMod val="75000"/>
                      </a:schemeClr>
                    </a:solidFill>
                  </a:tcPr>
                </a:tc>
                <a:tc>
                  <a:txBody>
                    <a:bodyPr/>
                    <a:lstStyle/>
                    <a:p>
                      <a:r>
                        <a:rPr lang="en-US" b="1">
                          <a:solidFill>
                            <a:srgbClr val="FFFFFF"/>
                          </a:solidFill>
                          <a:latin typeface="Arial"/>
                        </a:rPr>
                        <a:t>Scope</a:t>
                      </a:r>
                      <a:endParaRPr/>
                    </a:p>
                  </a:txBody>
                  <a:tcPr>
                    <a:solidFill>
                      <a:schemeClr val="bg1">
                        <a:lumMod val="75000"/>
                      </a:schemeClr>
                    </a:solidFill>
                  </a:tcPr>
                </a:tc>
                <a:tc>
                  <a:txBody>
                    <a:bodyPr/>
                    <a:lstStyle/>
                    <a:p>
                      <a:r>
                        <a:rPr lang="en-US" b="1">
                          <a:solidFill>
                            <a:srgbClr val="FFFFFF"/>
                          </a:solidFill>
                          <a:latin typeface="Arial"/>
                        </a:rPr>
                        <a:t>R1</a:t>
                      </a:r>
                      <a:endParaRPr/>
                    </a:p>
                  </a:txBody>
                  <a:tcPr>
                    <a:solidFill>
                      <a:schemeClr val="bg1">
                        <a:lumMod val="75000"/>
                      </a:schemeClr>
                    </a:solidFill>
                  </a:tcPr>
                </a:tc>
                <a:tc>
                  <a:txBody>
                    <a:bodyPr/>
                    <a:lstStyle/>
                    <a:p>
                      <a:r>
                        <a:rPr lang="en-US" b="1" dirty="0">
                          <a:solidFill>
                            <a:srgbClr val="FFFFFF"/>
                          </a:solidFill>
                          <a:latin typeface="Arial"/>
                        </a:rPr>
                        <a:t>R2 deliverables</a:t>
                      </a:r>
                      <a:endParaRPr dirty="0"/>
                    </a:p>
                  </a:txBody>
                  <a:tcPr>
                    <a:solidFill>
                      <a:schemeClr val="bg1">
                        <a:lumMod val="75000"/>
                      </a:schemeClr>
                    </a:solidFill>
                  </a:tcPr>
                </a:tc>
              </a:tr>
              <a:tr h="1446120">
                <a:tc>
                  <a:txBody>
                    <a:bodyPr/>
                    <a:lstStyle/>
                    <a:p>
                      <a:r>
                        <a:rPr lang="en-US" sz="1600">
                          <a:solidFill>
                            <a:srgbClr val="000000"/>
                          </a:solidFill>
                          <a:latin typeface="Arial"/>
                        </a:rPr>
                        <a:t>System</a:t>
                      </a:r>
                      <a:endParaRPr/>
                    </a:p>
                  </a:txBody>
                  <a:tcPr/>
                </a:tc>
                <a:tc>
                  <a:txBody>
                    <a:bodyPr/>
                    <a:lstStyle/>
                    <a:p>
                      <a:r>
                        <a:rPr lang="en-US" sz="1600">
                          <a:latin typeface="Arial"/>
                        </a:rPr>
                        <a:t>Functional component/subsystem/end-to-end</a:t>
                      </a:r>
                      <a:endParaRPr/>
                    </a:p>
                  </a:txBody>
                  <a:tcPr/>
                </a:tc>
                <a:tc>
                  <a:txBody>
                    <a:bodyPr/>
                    <a:lstStyle/>
                    <a:p>
                      <a:r>
                        <a:rPr lang="en-US" sz="1600" dirty="0" err="1">
                          <a:latin typeface="Arial"/>
                        </a:rPr>
                        <a:t>Functest</a:t>
                      </a:r>
                      <a:endParaRPr dirty="0"/>
                    </a:p>
                    <a:p>
                      <a:r>
                        <a:rPr lang="en-US" sz="1600" dirty="0">
                          <a:latin typeface="Arial"/>
                        </a:rPr>
                        <a:t>- Tempest</a:t>
                      </a:r>
                      <a:endParaRPr dirty="0"/>
                    </a:p>
                    <a:p>
                      <a:r>
                        <a:rPr lang="en-US" sz="1600" dirty="0">
                          <a:latin typeface="Arial"/>
                        </a:rPr>
                        <a:t>- ODL</a:t>
                      </a:r>
                      <a:endParaRPr dirty="0"/>
                    </a:p>
                  </a:txBody>
                  <a:tcPr/>
                </a:tc>
                <a:tc>
                  <a:txBody>
                    <a:bodyPr/>
                    <a:lstStyle/>
                    <a:p>
                      <a:r>
                        <a:rPr lang="en-US" sz="1600" dirty="0" err="1">
                          <a:latin typeface="Times New Roman"/>
                        </a:rPr>
                        <a:t>Functest</a:t>
                      </a:r>
                      <a:endParaRPr dirty="0"/>
                    </a:p>
                    <a:p>
                      <a:r>
                        <a:rPr lang="en-US" sz="1600" dirty="0">
                          <a:latin typeface="Times New Roman"/>
                        </a:rPr>
                        <a:t>- Tempest</a:t>
                      </a:r>
                      <a:endParaRPr dirty="0"/>
                    </a:p>
                    <a:p>
                      <a:r>
                        <a:rPr lang="en-US" sz="1600" dirty="0">
                          <a:latin typeface="Times New Roman"/>
                        </a:rPr>
                        <a:t>- ODL</a:t>
                      </a:r>
                      <a:endParaRPr dirty="0"/>
                    </a:p>
                    <a:p>
                      <a:r>
                        <a:rPr lang="en-US" sz="1600" dirty="0">
                          <a:latin typeface="Times New Roman"/>
                        </a:rPr>
                        <a:t>- VIMS?</a:t>
                      </a:r>
                      <a:endParaRPr dirty="0"/>
                    </a:p>
                    <a:p>
                      <a:r>
                        <a:rPr lang="en-US" sz="1600" dirty="0">
                          <a:latin typeface="Times New Roman"/>
                        </a:rPr>
                        <a:t>- …</a:t>
                      </a:r>
                      <a:endParaRPr dirty="0"/>
                    </a:p>
                    <a:p>
                      <a:endParaRPr dirty="0"/>
                    </a:p>
                  </a:txBody>
                  <a:tcPr/>
                </a:tc>
              </a:tr>
              <a:tr h="708120">
                <a:tc>
                  <a:txBody>
                    <a:bodyPr/>
                    <a:lstStyle/>
                    <a:p>
                      <a:r>
                        <a:rPr lang="en-US" sz="1600">
                          <a:latin typeface="Arial"/>
                        </a:rPr>
                        <a:t>System testing from a user (i.e. VNF) perspective</a:t>
                      </a:r>
                      <a:endParaRPr/>
                    </a:p>
                  </a:txBody>
                  <a:tcPr/>
                </a:tc>
                <a:tc>
                  <a:txBody>
                    <a:bodyPr/>
                    <a:lstStyle/>
                    <a:p>
                      <a:r>
                        <a:rPr lang="en-US" sz="1600">
                          <a:latin typeface="Times New Roman"/>
                        </a:rPr>
                        <a:t>Functest</a:t>
                      </a:r>
                      <a:endParaRPr/>
                    </a:p>
                    <a:p>
                      <a:r>
                        <a:rPr lang="en-US" sz="1600">
                          <a:latin typeface="Times New Roman"/>
                        </a:rPr>
                        <a:t>- VPing</a:t>
                      </a:r>
                      <a:endParaRPr/>
                    </a:p>
                  </a:txBody>
                  <a:tcPr/>
                </a:tc>
                <a:tc>
                  <a:txBody>
                    <a:bodyPr/>
                    <a:lstStyle/>
                    <a:p>
                      <a:r>
                        <a:rPr lang="en-US" sz="1600">
                          <a:latin typeface="Times New Roman"/>
                        </a:rPr>
                        <a:t>Yardstick</a:t>
                      </a:r>
                      <a:endParaRPr/>
                    </a:p>
                  </a:txBody>
                  <a:tcPr/>
                </a:tc>
                <a:tc>
                  <a:txBody>
                    <a:bodyPr/>
                    <a:lstStyle/>
                    <a:p>
                      <a:endParaRPr lang="en-US"/>
                    </a:p>
                  </a:txBody>
                  <a:tcPr/>
                </a:tc>
              </a:tr>
              <a:tr h="549000">
                <a:tc>
                  <a:txBody>
                    <a:bodyPr/>
                    <a:lstStyle/>
                    <a:p>
                      <a:r>
                        <a:rPr lang="en-US" sz="1600">
                          <a:latin typeface="Arial"/>
                        </a:rPr>
                        <a:t>Performance</a:t>
                      </a:r>
                      <a:endParaRPr/>
                    </a:p>
                  </a:txBody>
                  <a:tcPr/>
                </a:tc>
                <a:tc>
                  <a:txBody>
                    <a:bodyPr/>
                    <a:lstStyle/>
                    <a:p>
                      <a:r>
                        <a:rPr lang="en-US" sz="1600">
                          <a:latin typeface="Arial"/>
                        </a:rPr>
                        <a:t>OPNFV components</a:t>
                      </a:r>
                      <a:endParaRPr/>
                    </a:p>
                  </a:txBody>
                  <a:tcPr/>
                </a:tc>
                <a:tc>
                  <a:txBody>
                    <a:bodyPr/>
                    <a:lstStyle/>
                    <a:p>
                      <a:r>
                        <a:rPr lang="en-US" sz="1600">
                          <a:latin typeface="Times New Roman"/>
                        </a:rPr>
                        <a:t>VPerf</a:t>
                      </a:r>
                      <a:endParaRPr/>
                    </a:p>
                  </a:txBody>
                  <a:tcPr/>
                </a:tc>
                <a:tc>
                  <a:txBody>
                    <a:bodyPr/>
                    <a:lstStyle/>
                    <a:p>
                      <a:r>
                        <a:rPr lang="en-US" sz="1600">
                          <a:latin typeface="Arial"/>
                        </a:rPr>
                        <a:t>Vperf</a:t>
                      </a:r>
                      <a:endParaRPr/>
                    </a:p>
                    <a:p>
                      <a:endParaRPr/>
                    </a:p>
                  </a:txBody>
                  <a:tcPr/>
                </a:tc>
              </a:tr>
              <a:tr h="816120">
                <a:tc>
                  <a:txBody>
                    <a:bodyPr/>
                    <a:lstStyle/>
                    <a:p>
                      <a:r>
                        <a:rPr lang="en-US" sz="1600">
                          <a:latin typeface="Arial"/>
                        </a:rPr>
                        <a:t>OPNFV system level testing</a:t>
                      </a:r>
                      <a:endParaRPr/>
                    </a:p>
                  </a:txBody>
                  <a:tcPr/>
                </a:tc>
                <a:tc>
                  <a:txBody>
                    <a:bodyPr/>
                    <a:lstStyle/>
                    <a:p>
                      <a:r>
                        <a:rPr lang="en-US" sz="1600">
                          <a:latin typeface="Times New Roman"/>
                        </a:rPr>
                        <a:t>Functest (Rally)</a:t>
                      </a:r>
                      <a:endParaRPr/>
                    </a:p>
                  </a:txBody>
                  <a:tcPr/>
                </a:tc>
                <a:tc>
                  <a:txBody>
                    <a:bodyPr/>
                    <a:lstStyle/>
                    <a:p>
                      <a:r>
                        <a:rPr lang="en-US" sz="1600">
                          <a:latin typeface="Times New Roman"/>
                        </a:rPr>
                        <a:t>Qtip?</a:t>
                      </a:r>
                      <a:endParaRPr/>
                    </a:p>
                    <a:p>
                      <a:r>
                        <a:rPr lang="en-US" sz="1600">
                          <a:latin typeface="Times New Roman"/>
                        </a:rPr>
                        <a:t>Functest (Rally)</a:t>
                      </a:r>
                      <a:endParaRPr/>
                    </a:p>
                  </a:txBody>
                  <a:tcPr/>
                </a:tc>
                <a:tc>
                  <a:txBody>
                    <a:bodyPr/>
                    <a:lstStyle/>
                    <a:p>
                      <a:endParaRPr lang="en-US"/>
                    </a:p>
                  </a:txBody>
                  <a:tcPr/>
                </a:tc>
              </a:tr>
              <a:tr h="815040">
                <a:tc>
                  <a:txBody>
                    <a:bodyPr/>
                    <a:lstStyle/>
                    <a:p>
                      <a:r>
                        <a:rPr lang="en-US" sz="1600">
                          <a:latin typeface="Arial"/>
                        </a:rPr>
                        <a:t>Security</a:t>
                      </a:r>
                      <a:endParaRPr/>
                    </a:p>
                  </a:txBody>
                  <a:tcPr/>
                </a:tc>
                <a:tc>
                  <a:txBody>
                    <a:bodyPr/>
                    <a:lstStyle/>
                    <a:p>
                      <a:endParaRPr lang="en-US"/>
                    </a:p>
                  </a:txBody>
                  <a:tcPr/>
                </a:tc>
                <a:tc>
                  <a:txBody>
                    <a:bodyPr/>
                    <a:lstStyle/>
                    <a:p>
                      <a:endParaRPr lang="en-US"/>
                    </a:p>
                  </a:txBody>
                  <a:tcPr/>
                </a:tc>
                <a:tc>
                  <a:txBody>
                    <a:bodyPr/>
                    <a:lstStyle/>
                    <a:p>
                      <a:r>
                        <a:rPr lang="en-US" sz="1600">
                          <a:latin typeface="Arial"/>
                        </a:rPr>
                        <a:t>?</a:t>
                      </a:r>
                      <a:endParaRPr/>
                    </a:p>
                  </a:txBody>
                  <a:tcPr/>
                </a:tc>
              </a:tr>
            </a:tbl>
          </a:graphicData>
        </a:graphic>
      </p:graphicFrame>
      <p:sp>
        <p:nvSpPr>
          <p:cNvPr id="90" name="CustomShape 2"/>
          <p:cNvSpPr/>
          <p:nvPr/>
        </p:nvSpPr>
        <p:spPr>
          <a:xfrm>
            <a:off x="100080" y="87120"/>
            <a:ext cx="5020560" cy="359640"/>
          </a:xfrm>
          <a:prstGeom prst="rect">
            <a:avLst/>
          </a:prstGeom>
          <a:noFill/>
          <a:ln>
            <a:noFill/>
          </a:ln>
        </p:spPr>
        <p:txBody>
          <a:bodyPr lIns="0" tIns="0" rIns="0" bIns="0"/>
          <a:lstStyle/>
          <a:p>
            <a:pPr>
              <a:lnSpc>
                <a:spcPct val="100000"/>
              </a:lnSpc>
            </a:pPr>
            <a:r>
              <a:rPr lang="en-US" sz="2400">
                <a:solidFill>
                  <a:srgbClr val="FF6600"/>
                </a:solidFill>
                <a:latin typeface="Arial"/>
              </a:rPr>
              <a:t>Test projects</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TotalTime>
  <Words>919</Words>
  <Application>Microsoft Office PowerPoint</Application>
  <PresentationFormat>On-screen Show (4:3)</PresentationFormat>
  <Paragraphs>218</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Morgan Richomme</cp:lastModifiedBy>
  <cp:revision>3</cp:revision>
  <dcterms:modified xsi:type="dcterms:W3CDTF">2015-06-25T07:54:23Z</dcterms:modified>
</cp:coreProperties>
</file>