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29" r:id="rId3"/>
    <p:sldId id="342" r:id="rId4"/>
    <p:sldId id="343" r:id="rId5"/>
    <p:sldId id="356" r:id="rId6"/>
    <p:sldId id="355" r:id="rId7"/>
    <p:sldId id="351" r:id="rId8"/>
    <p:sldId id="352" r:id="rId9"/>
    <p:sldId id="348" r:id="rId10"/>
    <p:sldId id="350" r:id="rId11"/>
    <p:sldId id="353" r:id="rId12"/>
    <p:sldId id="354" r:id="rId13"/>
    <p:sldId id="337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24AC536-069A-4389-9BA9-2BE4C3A7859C}">
          <p14:sldIdLst>
            <p14:sldId id="256"/>
            <p14:sldId id="329"/>
            <p14:sldId id="342"/>
            <p14:sldId id="343"/>
            <p14:sldId id="356"/>
            <p14:sldId id="355"/>
            <p14:sldId id="351"/>
            <p14:sldId id="352"/>
            <p14:sldId id="348"/>
            <p14:sldId id="350"/>
            <p14:sldId id="353"/>
            <p14:sldId id="354"/>
            <p14:sldId id="33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ymond Paik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B9"/>
    <a:srgbClr val="A1D884"/>
    <a:srgbClr val="007864"/>
    <a:srgbClr val="373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4" autoAdjust="0"/>
    <p:restoredTop sz="99807" autoAdjust="0"/>
  </p:normalViewPr>
  <p:slideViewPr>
    <p:cSldViewPr snapToGrid="0" snapToObjects="1">
      <p:cViewPr>
        <p:scale>
          <a:sx n="130" d="100"/>
          <a:sy n="130" d="100"/>
        </p:scale>
        <p:origin x="-72" y="-534"/>
      </p:cViewPr>
      <p:guideLst>
        <p:guide orient="horz" pos="293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23583-33B4-7B4B-A705-2497C6087177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E6AC6-8F50-F148-9D25-A1DC786EE8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97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335D3-732B-5244-81CE-1ADB05E9F13F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D60E1-BADE-D244-8758-D72F54F153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752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186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4"/>
            <a:ext cx="1739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19 February 2015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Linux Foundation Collaboration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28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594624"/>
            <a:ext cx="165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19 February 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Linux Foundation Collaboration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2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bg1">
                <a:tint val="80000"/>
                <a:satMod val="300000"/>
              </a:schemeClr>
            </a:gs>
            <a:gs pos="100000">
              <a:srgbClr val="373A36">
                <a:alpha val="5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</a:t>
            </a:r>
            <a:r>
              <a:rPr lang="en-CA" dirty="0" smtClean="0"/>
              <a:t>HIS IS A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pic>
        <p:nvPicPr>
          <p:cNvPr id="8" name="Picture 7" descr="OPNFV_Panton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416" y="4621836"/>
            <a:ext cx="1206499" cy="26158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5054600"/>
            <a:ext cx="9169400" cy="114300"/>
          </a:xfrm>
          <a:prstGeom prst="rect">
            <a:avLst/>
          </a:prstGeom>
          <a:solidFill>
            <a:srgbClr val="00B0B9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4"/>
            <a:ext cx="1714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19 February 2015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Linux Foundation Collaboration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6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rgbClr val="373A36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1200"/>
        </a:spcAft>
        <a:buClr>
          <a:srgbClr val="00B0B9"/>
        </a:buClr>
        <a:buFont typeface="Arial"/>
        <a:buChar char="•"/>
        <a:defRPr sz="18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6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•"/>
        <a:defRPr sz="14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2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»"/>
        <a:defRPr sz="11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114802" y="824771"/>
            <a:ext cx="4597399" cy="1258030"/>
          </a:xfrm>
          <a:prstGeom prst="rect">
            <a:avLst/>
          </a:prstGeom>
        </p:spPr>
        <p:txBody>
          <a:bodyPr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rgbClr val="373A36"/>
                </a:solidFill>
                <a:latin typeface="Helvetica Neue Light"/>
                <a:ea typeface="+mj-ea"/>
                <a:cs typeface="Helvetica Neue Light"/>
              </a:defRPr>
            </a:lvl1pPr>
          </a:lstStyle>
          <a:p>
            <a:r>
              <a:rPr lang="en-US" sz="36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Escalator </a:t>
            </a:r>
          </a:p>
          <a:p>
            <a:r>
              <a:rPr lang="en-US" sz="36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Questionnaire</a:t>
            </a:r>
            <a:endParaRPr lang="en-US" sz="3600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en-US" sz="2800" dirty="0"/>
          </a:p>
        </p:txBody>
      </p:sp>
      <p:pic>
        <p:nvPicPr>
          <p:cNvPr id="8" name="Picture 7" descr="OPNFV_Panto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888271"/>
            <a:ext cx="3175000" cy="688385"/>
          </a:xfrm>
          <a:prstGeom prst="rect">
            <a:avLst/>
          </a:prstGeom>
        </p:spPr>
      </p:pic>
      <p:pic>
        <p:nvPicPr>
          <p:cNvPr id="10" name="Picture 9" descr="OPNFV_PPT_Backgrou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61417"/>
            <a:ext cx="9180287" cy="278208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141469" y="2659920"/>
            <a:ext cx="2654300" cy="13144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Part 2: Project expectation toward upgrade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Please describe </a:t>
            </a:r>
            <a:r>
              <a:rPr lang="en-US" dirty="0"/>
              <a:t>the ideal upgrade scenario applicable to your </a:t>
            </a:r>
            <a:r>
              <a:rPr lang="en-US" dirty="0" smtClean="0"/>
              <a:t>project</a:t>
            </a:r>
          </a:p>
          <a:p>
            <a:pPr lvl="1"/>
            <a:r>
              <a:rPr lang="en-US" dirty="0" smtClean="0"/>
              <a:t>E.g. Upgrade of compute hosts X at a time in a rolling fashion without introducing any service outage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challenges do you see in </a:t>
            </a:r>
            <a:r>
              <a:rPr lang="en-US" dirty="0" smtClean="0"/>
              <a:t>achieving </a:t>
            </a:r>
            <a:r>
              <a:rPr lang="en-US" dirty="0"/>
              <a:t>this scenario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E.g. Selection of the X host groups so that they don’t host redundant entities (i.e. entities protecting each other)</a:t>
            </a:r>
            <a:endParaRPr lang="en-US" dirty="0"/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196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Part 2: Project expectation toward upgrade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What </a:t>
            </a:r>
            <a:r>
              <a:rPr lang="en-US" dirty="0"/>
              <a:t>may go wrong during the execution of an upgrade</a:t>
            </a:r>
            <a:r>
              <a:rPr lang="en-US" dirty="0" smtClean="0"/>
              <a:t>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E.g. the upgrade target on the already upgraded hosts start to fail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What </a:t>
            </a:r>
            <a:r>
              <a:rPr lang="en-US" dirty="0"/>
              <a:t>recovery options would you like to see in case of upgrade failure? 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E.g. downgrade the upgraded hosts to the previous version in a rolling fashion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What </a:t>
            </a:r>
            <a:r>
              <a:rPr lang="en-US" dirty="0"/>
              <a:t>challenges do you see in performing such a recovery</a:t>
            </a:r>
            <a:r>
              <a:rPr lang="en-US" dirty="0" smtClean="0"/>
              <a:t>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E.g. May run out of the maintenance window, i.e. capacity requirements may increase faster than the rollback can complete</a:t>
            </a: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33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Part 3: Tool support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support would you like for: designing, validating, executing, verifying and rolling back of an upgrade</a:t>
            </a:r>
            <a:r>
              <a:rPr lang="en-US" dirty="0" smtClean="0"/>
              <a:t>? Please describe:</a:t>
            </a:r>
          </a:p>
          <a:p>
            <a:pPr lvl="1"/>
            <a:r>
              <a:rPr lang="en-US" dirty="0" smtClean="0"/>
              <a:t>the main function of the tool </a:t>
            </a:r>
          </a:p>
          <a:p>
            <a:pPr lvl="1"/>
            <a:r>
              <a:rPr lang="en-US" dirty="0" smtClean="0"/>
              <a:t>the input based on which it should operate</a:t>
            </a:r>
          </a:p>
          <a:p>
            <a:pPr lvl="1"/>
            <a:r>
              <a:rPr lang="en-US" dirty="0" smtClean="0"/>
              <a:t>the output/result it should provide</a:t>
            </a:r>
          </a:p>
          <a:p>
            <a:pPr lvl="1"/>
            <a:r>
              <a:rPr lang="en-US" dirty="0" smtClean="0"/>
              <a:t>the guarantees it should provide</a:t>
            </a:r>
          </a:p>
          <a:p>
            <a:pPr lvl="1"/>
            <a:r>
              <a:rPr lang="en-US" dirty="0" smtClean="0"/>
              <a:t>the constraints of operation</a:t>
            </a:r>
          </a:p>
          <a:p>
            <a:pPr lvl="1"/>
            <a:r>
              <a:rPr lang="en-US" dirty="0" smtClean="0"/>
              <a:t>any administrative control that it may need to have</a:t>
            </a:r>
          </a:p>
          <a:p>
            <a:pPr lvl="1"/>
            <a:r>
              <a:rPr lang="en-US" dirty="0" smtClean="0"/>
              <a:t>any user interface </a:t>
            </a:r>
            <a:r>
              <a:rPr lang="en-US" dirty="0"/>
              <a:t>it may need to </a:t>
            </a:r>
            <a:r>
              <a:rPr lang="en-US" dirty="0" smtClean="0"/>
              <a:t>have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Is there an open source tool for any of the above steps that you would consider/recommend?</a:t>
            </a: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3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509" y="1880449"/>
            <a:ext cx="8572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540750" y="4594225"/>
            <a:ext cx="603250" cy="365125"/>
          </a:xfrm>
        </p:spPr>
        <p:txBody>
          <a:bodyPr/>
          <a:lstStyle/>
          <a:p>
            <a:fld id="{9A656EF6-BAFE-D947-B882-BDAE585DDDE4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967" y="1785351"/>
            <a:ext cx="3648075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909395" y="936937"/>
            <a:ext cx="20234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00B0B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Thanks!</a:t>
            </a:r>
            <a:endParaRPr lang="en-US" sz="4400" dirty="0">
              <a:solidFill>
                <a:srgbClr val="00B0B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907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33097E-6 L 0.14392 -0.254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87" y="-127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a Questionnaire?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To understand better the challenges of smooth upgrade in the OPNFV </a:t>
            </a:r>
            <a:r>
              <a:rPr lang="en-US" altLang="zh-CN" dirty="0" smtClean="0"/>
              <a:t>context</a:t>
            </a:r>
          </a:p>
          <a:p>
            <a:pPr lvl="1"/>
            <a:r>
              <a:rPr lang="en-US" altLang="zh-CN" dirty="0" smtClean="0"/>
              <a:t>Part 1: Questions investigating the different characteristics of the runtime aspect/part of the NFV system addressed by the projects, so that we can assess the needs and requirements toward smooth upgrades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To </a:t>
            </a:r>
            <a:r>
              <a:rPr lang="en-US" altLang="zh-CN" dirty="0"/>
              <a:t>understand better the expectations toward the project/smooth </a:t>
            </a:r>
            <a:r>
              <a:rPr lang="en-US" altLang="zh-CN" dirty="0" smtClean="0"/>
              <a:t>upgrade</a:t>
            </a:r>
          </a:p>
          <a:p>
            <a:pPr lvl="1"/>
            <a:r>
              <a:rPr lang="en-US" altLang="zh-CN" dirty="0" smtClean="0"/>
              <a:t>Part 2: Questions about the ideal upgrade scenario and error handling</a:t>
            </a:r>
          </a:p>
          <a:p>
            <a:pPr lvl="1"/>
            <a:endParaRPr lang="en-US" altLang="zh-CN" dirty="0"/>
          </a:p>
          <a:p>
            <a:r>
              <a:rPr lang="en-US" altLang="zh-CN" dirty="0" smtClean="0"/>
              <a:t>To </a:t>
            </a:r>
            <a:r>
              <a:rPr lang="en-US" altLang="zh-CN" dirty="0"/>
              <a:t>understand </a:t>
            </a:r>
            <a:r>
              <a:rPr lang="en-US" altLang="zh-CN" dirty="0" smtClean="0"/>
              <a:t>the tool support needed</a:t>
            </a:r>
          </a:p>
          <a:p>
            <a:pPr lvl="1"/>
            <a:r>
              <a:rPr lang="en-US" altLang="zh-CN" dirty="0" smtClean="0"/>
              <a:t>Part 3: Questions about the ideal tool support for the different tasks related to smooth upgrade 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5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Who should answer?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Ideally we would like to have an answer from each OPNFV project, especially those addressing any runtime aspect of the system</a:t>
            </a:r>
          </a:p>
          <a:p>
            <a:r>
              <a:rPr lang="en-US" altLang="zh-CN" dirty="0" smtClean="0"/>
              <a:t>We do not want to restrict to projects the answers. We </a:t>
            </a:r>
            <a:r>
              <a:rPr lang="en-US" altLang="zh-CN" dirty="0"/>
              <a:t>recognize that anyone may have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An opinion when it comes to upgrades</a:t>
            </a:r>
          </a:p>
          <a:p>
            <a:pPr lvl="1"/>
            <a:r>
              <a:rPr lang="en-US" altLang="zh-CN" dirty="0" smtClean="0"/>
              <a:t>Information relevant to upgrade </a:t>
            </a:r>
          </a:p>
          <a:p>
            <a:pPr lvl="1"/>
            <a:r>
              <a:rPr lang="en-US" altLang="zh-CN" dirty="0" smtClean="0"/>
              <a:t>Experience with upgrades in this context (e.g. </a:t>
            </a:r>
            <a:r>
              <a:rPr lang="en-US" altLang="zh-CN" dirty="0" err="1" smtClean="0"/>
              <a:t>OpenStack</a:t>
            </a:r>
            <a:r>
              <a:rPr lang="en-US" altLang="zh-CN" dirty="0" smtClean="0"/>
              <a:t>, ODL, etc.)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 perspective on upgrades</a:t>
            </a:r>
          </a:p>
          <a:p>
            <a:pPr lvl="1"/>
            <a:endParaRPr lang="en-US" altLang="zh-CN" dirty="0"/>
          </a:p>
          <a:p>
            <a:r>
              <a:rPr lang="en-US" altLang="zh-CN" dirty="0" smtClean="0"/>
              <a:t>We do not expect everyone to answer all the questions</a:t>
            </a:r>
          </a:p>
          <a:p>
            <a:pPr lvl="1"/>
            <a:r>
              <a:rPr lang="en-US" altLang="zh-CN" dirty="0" smtClean="0"/>
              <a:t>Some questions may not be relevant to all projects, some projects may not be relevant to upgrade, but if you have a piece of information, an experience, an idea, a wish, please bring it up.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Part 1: Upgrade Target Characterization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What </a:t>
            </a:r>
            <a:r>
              <a:rPr lang="en-US" b="1" i="1" dirty="0"/>
              <a:t>runtime</a:t>
            </a:r>
            <a:r>
              <a:rPr lang="en-US" dirty="0"/>
              <a:t> aspect/part of the OPNFV deployment is </a:t>
            </a:r>
            <a:r>
              <a:rPr lang="en-US" dirty="0" smtClean="0"/>
              <a:t>considered by </a:t>
            </a:r>
            <a:r>
              <a:rPr lang="en-US" dirty="0"/>
              <a:t>the </a:t>
            </a:r>
            <a:r>
              <a:rPr lang="en-US" dirty="0" smtClean="0"/>
              <a:t>answers?</a:t>
            </a:r>
            <a:r>
              <a:rPr lang="en-US" dirty="0"/>
              <a:t> </a:t>
            </a:r>
            <a:r>
              <a:rPr lang="en-US" dirty="0" smtClean="0"/>
              <a:t>What is the </a:t>
            </a:r>
            <a:r>
              <a:rPr lang="en-US" b="1" i="1" dirty="0" smtClean="0"/>
              <a:t>upgrade target </a:t>
            </a:r>
            <a:r>
              <a:rPr lang="en-US" dirty="0" smtClean="0"/>
              <a:t>considered?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Possible answers: Hypervisor, NFVI, VIM, etc.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Does the </a:t>
            </a:r>
            <a:r>
              <a:rPr lang="en-US" dirty="0"/>
              <a:t>upgrade target </a:t>
            </a:r>
            <a:r>
              <a:rPr lang="en-US" dirty="0" smtClean="0"/>
              <a:t>have </a:t>
            </a:r>
            <a:r>
              <a:rPr lang="en-US" dirty="0"/>
              <a:t>direct impact on the availability of </a:t>
            </a:r>
            <a:r>
              <a:rPr lang="en-US" dirty="0" smtClean="0"/>
              <a:t>network functions hosted by the OPNFV deployment?</a:t>
            </a:r>
          </a:p>
          <a:p>
            <a:pPr lvl="1">
              <a:spcBef>
                <a:spcPts val="0"/>
              </a:spcBef>
            </a:pPr>
            <a:r>
              <a:rPr lang="en-US" dirty="0"/>
              <a:t>Possible answers: </a:t>
            </a:r>
            <a:r>
              <a:rPr lang="en-US" dirty="0" smtClean="0"/>
              <a:t>Yes/No</a:t>
            </a:r>
          </a:p>
          <a:p>
            <a:pPr lvl="1"/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Part </a:t>
            </a:r>
            <a:r>
              <a:rPr lang="en-US" altLang="zh-CN" b="1" dirty="0"/>
              <a:t>1: Upgrade Target </a:t>
            </a:r>
            <a:r>
              <a:rPr lang="en-US" altLang="zh-CN" b="1" dirty="0" smtClean="0"/>
              <a:t>Characterization - </a:t>
            </a:r>
            <a:r>
              <a:rPr lang="en-US" dirty="0" smtClean="0"/>
              <a:t>Redundancy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Is </a:t>
            </a:r>
            <a:r>
              <a:rPr lang="en-US" sz="1600" dirty="0"/>
              <a:t>there any </a:t>
            </a:r>
            <a:r>
              <a:rPr lang="en-US" sz="1600" dirty="0" smtClean="0"/>
              <a:t>redundancy </a:t>
            </a:r>
            <a:r>
              <a:rPr lang="en-US" sz="1600" dirty="0"/>
              <a:t>considered </a:t>
            </a:r>
            <a:r>
              <a:rPr lang="en-US" sz="1600" dirty="0" smtClean="0"/>
              <a:t>for the upgrade target? 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Possible answers: </a:t>
            </a:r>
            <a:r>
              <a:rPr lang="en-US" sz="1400" dirty="0" smtClean="0"/>
              <a:t>Yes/No/Partially</a:t>
            </a:r>
          </a:p>
          <a:p>
            <a:pPr lvl="1"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If yes, what is the redundancy schema?</a:t>
            </a:r>
          </a:p>
          <a:p>
            <a:pPr lvl="1">
              <a:spcBef>
                <a:spcPts val="0"/>
              </a:spcBef>
            </a:pPr>
            <a:r>
              <a:rPr lang="en-US" sz="1400" dirty="0"/>
              <a:t>Possible answers: </a:t>
            </a:r>
            <a:endParaRPr lang="en-US" sz="1400" dirty="0" smtClean="0"/>
          </a:p>
          <a:p>
            <a:pPr lvl="2">
              <a:spcBef>
                <a:spcPts val="0"/>
              </a:spcBef>
            </a:pPr>
            <a:r>
              <a:rPr lang="en-US" sz="1200" dirty="0" smtClean="0"/>
              <a:t>Load-sharing all active (a.k.a. active-active, N-way-active)</a:t>
            </a:r>
          </a:p>
          <a:p>
            <a:pPr lvl="2">
              <a:spcBef>
                <a:spcPts val="0"/>
              </a:spcBef>
            </a:pPr>
            <a:r>
              <a:rPr lang="en-US" sz="1200" dirty="0" smtClean="0"/>
              <a:t>1 active + 1 standby (a.k.a. active/standby, 1+1, 2N)</a:t>
            </a:r>
          </a:p>
          <a:p>
            <a:pPr lvl="2">
              <a:spcBef>
                <a:spcPts val="0"/>
              </a:spcBef>
            </a:pPr>
            <a:r>
              <a:rPr lang="en-US" sz="1200" dirty="0" smtClean="0"/>
              <a:t>N active + M standby (a.k.a. N+M)</a:t>
            </a:r>
          </a:p>
          <a:p>
            <a:pPr lvl="2">
              <a:spcBef>
                <a:spcPts val="0"/>
              </a:spcBef>
            </a:pPr>
            <a:r>
              <a:rPr lang="en-US" sz="1200" dirty="0" smtClean="0"/>
              <a:t>N-way (i.e. each unit may actively serve some traffic and at the same time back up traffic served by other redundant unit(s) as using in distributed databases)</a:t>
            </a:r>
          </a:p>
          <a:p>
            <a:pPr lvl="2"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How </a:t>
            </a:r>
            <a:r>
              <a:rPr lang="en-US" sz="1600" dirty="0"/>
              <a:t>much outage </a:t>
            </a:r>
            <a:r>
              <a:rPr lang="en-US" sz="1600" dirty="0" smtClean="0"/>
              <a:t>of the upgrade target can </a:t>
            </a:r>
            <a:r>
              <a:rPr lang="en-US" sz="1600" dirty="0"/>
              <a:t>be </a:t>
            </a:r>
            <a:r>
              <a:rPr lang="en-US" sz="1600" dirty="0" smtClean="0"/>
              <a:t>tolerated by the network functions hosted?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Possible answers: None / X seconds/minutes / till event (e.g. next failure)</a:t>
            </a:r>
            <a:endParaRPr lang="en-US" sz="1400" dirty="0"/>
          </a:p>
          <a:p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344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Part 1: Upgrade Target Characterization - </a:t>
            </a:r>
            <a:r>
              <a:rPr lang="en-US" dirty="0" err="1"/>
              <a:t>Statefulness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Is the upgrade </a:t>
            </a:r>
            <a:r>
              <a:rPr lang="en-US" dirty="0"/>
              <a:t>target </a:t>
            </a:r>
            <a:r>
              <a:rPr lang="en-US" dirty="0" err="1" smtClean="0"/>
              <a:t>stateful</a:t>
            </a:r>
            <a:r>
              <a:rPr lang="en-US" dirty="0" smtClean="0"/>
              <a:t> </a:t>
            </a:r>
            <a:r>
              <a:rPr lang="en-US" dirty="0"/>
              <a:t>or stateless</a:t>
            </a:r>
            <a:r>
              <a:rPr lang="en-US" dirty="0" smtClean="0"/>
              <a:t>? Does it have a state that needs to be preserved?</a:t>
            </a:r>
          </a:p>
          <a:p>
            <a:pPr lvl="1">
              <a:spcBef>
                <a:spcPts val="0"/>
              </a:spcBef>
            </a:pPr>
            <a:r>
              <a:rPr lang="en-US" dirty="0"/>
              <a:t>Possible answers: </a:t>
            </a:r>
            <a:r>
              <a:rPr lang="en-US" dirty="0" smtClean="0"/>
              <a:t>Yes/No/Partially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If it is </a:t>
            </a:r>
            <a:r>
              <a:rPr lang="en-US" dirty="0" err="1" smtClean="0"/>
              <a:t>stateful</a:t>
            </a:r>
            <a:r>
              <a:rPr lang="en-US" dirty="0" smtClean="0"/>
              <a:t> where/how is the state preserved?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Possible </a:t>
            </a:r>
            <a:r>
              <a:rPr lang="en-US" dirty="0"/>
              <a:t>answers</a:t>
            </a:r>
            <a:r>
              <a:rPr lang="en-US" dirty="0" smtClean="0"/>
              <a:t>: In memory checkpoint, external data base, communicated to standby, etc.</a:t>
            </a:r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What is the state synchronization mechanism?</a:t>
            </a:r>
          </a:p>
          <a:p>
            <a:pPr lvl="1">
              <a:spcBef>
                <a:spcPts val="0"/>
              </a:spcBef>
            </a:pPr>
            <a:r>
              <a:rPr lang="en-US" dirty="0"/>
              <a:t>Possible answers</a:t>
            </a:r>
            <a:r>
              <a:rPr lang="en-US" dirty="0" smtClean="0"/>
              <a:t>: Checkpoint service, message communication service, communication protocol, external storage, etc. </a:t>
            </a:r>
          </a:p>
          <a:p>
            <a:pPr lvl="1"/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236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Part 1: Upgrade Target Characterization - </a:t>
            </a:r>
            <a:r>
              <a:rPr lang="en-US" dirty="0" smtClean="0"/>
              <a:t>Backward </a:t>
            </a:r>
            <a:r>
              <a:rPr lang="en-US" dirty="0"/>
              <a:t>compatibility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Which one of the items below is applicable to the upgrade target?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Software API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Communication protocol</a:t>
            </a:r>
          </a:p>
          <a:p>
            <a:pPr lvl="1">
              <a:spcBef>
                <a:spcPts val="0"/>
              </a:spcBef>
            </a:pPr>
            <a:r>
              <a:rPr lang="en-US" dirty="0"/>
              <a:t>Data structure/schema</a:t>
            </a:r>
          </a:p>
          <a:p>
            <a:pPr lvl="1">
              <a:spcBef>
                <a:spcPts val="0"/>
              </a:spcBef>
            </a:pPr>
            <a:r>
              <a:rPr lang="en-US" dirty="0"/>
              <a:t>Management information </a:t>
            </a:r>
            <a:r>
              <a:rPr lang="en-US" dirty="0" smtClean="0"/>
              <a:t>model</a:t>
            </a:r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Is </a:t>
            </a:r>
            <a:r>
              <a:rPr lang="en-US" dirty="0"/>
              <a:t>there any versioning adopted for each of the </a:t>
            </a:r>
            <a:r>
              <a:rPr lang="en-US" dirty="0" smtClean="0"/>
              <a:t>above items?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Possible </a:t>
            </a:r>
            <a:r>
              <a:rPr lang="en-US" dirty="0"/>
              <a:t>answers: </a:t>
            </a:r>
            <a:r>
              <a:rPr lang="en-US" dirty="0" smtClean="0"/>
              <a:t>Yes/No</a:t>
            </a:r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Can </a:t>
            </a:r>
            <a:r>
              <a:rPr lang="en-US" dirty="0"/>
              <a:t>different versions of the above items coexist in the system</a:t>
            </a:r>
            <a:r>
              <a:rPr lang="en-US" dirty="0" smtClean="0"/>
              <a:t>?</a:t>
            </a:r>
          </a:p>
          <a:p>
            <a:pPr lvl="1">
              <a:spcBef>
                <a:spcPts val="0"/>
              </a:spcBef>
            </a:pPr>
            <a:r>
              <a:rPr lang="en-US" dirty="0"/>
              <a:t>Possible answers: </a:t>
            </a:r>
            <a:r>
              <a:rPr lang="en-US" dirty="0" smtClean="0"/>
              <a:t>Yes/No/Some versions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Is </a:t>
            </a:r>
            <a:r>
              <a:rPr lang="en-US" dirty="0"/>
              <a:t>there any backward compatibility requirement adopted for the above items? Please describe the requirements.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Possible </a:t>
            </a:r>
            <a:r>
              <a:rPr lang="en-US" dirty="0"/>
              <a:t>answers: </a:t>
            </a:r>
            <a:r>
              <a:rPr lang="en-US" dirty="0" smtClean="0"/>
              <a:t>Yes and details/No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444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Part </a:t>
            </a:r>
            <a:r>
              <a:rPr lang="en-US" altLang="zh-CN" b="1" dirty="0"/>
              <a:t>1: Upgrade Target </a:t>
            </a:r>
            <a:r>
              <a:rPr lang="en-US" altLang="zh-CN" b="1" dirty="0" smtClean="0"/>
              <a:t>Characterization - Data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the upgraded </a:t>
            </a:r>
            <a:r>
              <a:rPr lang="en-US" dirty="0"/>
              <a:t>data structure(s</a:t>
            </a:r>
            <a:r>
              <a:rPr lang="en-US" dirty="0" smtClean="0"/>
              <a:t>)/information model </a:t>
            </a:r>
            <a:r>
              <a:rPr lang="en-US" dirty="0"/>
              <a:t>reverted in case of upgrade </a:t>
            </a:r>
            <a:r>
              <a:rPr lang="en-US" dirty="0" smtClean="0"/>
              <a:t>failure?</a:t>
            </a:r>
          </a:p>
          <a:p>
            <a:pPr lvl="1"/>
            <a:r>
              <a:rPr lang="en-US" dirty="0" smtClean="0"/>
              <a:t>Possible </a:t>
            </a:r>
            <a:r>
              <a:rPr lang="en-US" dirty="0"/>
              <a:t>answers: </a:t>
            </a:r>
            <a:endParaRPr lang="en-US" dirty="0" smtClean="0"/>
          </a:p>
          <a:p>
            <a:pPr lvl="2"/>
            <a:r>
              <a:rPr lang="en-US" dirty="0" smtClean="0"/>
              <a:t>Yes, without data loss</a:t>
            </a:r>
          </a:p>
          <a:p>
            <a:pPr lvl="2"/>
            <a:r>
              <a:rPr lang="en-US" dirty="0" smtClean="0"/>
              <a:t>Yes, for some versions/some constraints</a:t>
            </a:r>
          </a:p>
          <a:p>
            <a:pPr lvl="2"/>
            <a:r>
              <a:rPr lang="en-US" dirty="0"/>
              <a:t>No, </a:t>
            </a:r>
            <a:r>
              <a:rPr lang="en-US" dirty="0" smtClean="0"/>
              <a:t>data may be lost</a:t>
            </a:r>
          </a:p>
          <a:p>
            <a:pPr lvl="2"/>
            <a:r>
              <a:rPr lang="en-US" dirty="0"/>
              <a:t>No, backup needs to be restored, </a:t>
            </a:r>
            <a:r>
              <a:rPr lang="en-US" dirty="0" smtClean="0"/>
              <a:t>changes will be lost</a:t>
            </a:r>
          </a:p>
          <a:p>
            <a:pPr lvl="2"/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is the amount of the </a:t>
            </a:r>
            <a:r>
              <a:rPr lang="en-US" dirty="0" smtClean="0"/>
              <a:t>data affected?</a:t>
            </a:r>
          </a:p>
          <a:p>
            <a:pPr lvl="1"/>
            <a:r>
              <a:rPr lang="en-US" dirty="0" smtClean="0"/>
              <a:t>Possible </a:t>
            </a:r>
            <a:r>
              <a:rPr lang="en-US" dirty="0"/>
              <a:t>answers: </a:t>
            </a:r>
            <a:endParaRPr lang="en-US" dirty="0" smtClean="0"/>
          </a:p>
          <a:p>
            <a:pPr lvl="2"/>
            <a:r>
              <a:rPr lang="en-US" dirty="0" smtClean="0"/>
              <a:t>Constant – please specify</a:t>
            </a:r>
          </a:p>
          <a:p>
            <a:pPr lvl="2"/>
            <a:r>
              <a:rPr lang="en-US" dirty="0" smtClean="0"/>
              <a:t>Proportional </a:t>
            </a:r>
            <a:r>
              <a:rPr lang="en-US" dirty="0"/>
              <a:t>to the NFVI system size </a:t>
            </a:r>
            <a:r>
              <a:rPr lang="en-US" dirty="0" smtClean="0"/>
              <a:t>or part of it – please specify</a:t>
            </a: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63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Part </a:t>
            </a:r>
            <a:r>
              <a:rPr lang="en-US" altLang="zh-CN" b="1" dirty="0"/>
              <a:t>1: Upgrade Target </a:t>
            </a:r>
            <a:r>
              <a:rPr lang="en-US" altLang="zh-CN" b="1" dirty="0" smtClean="0"/>
              <a:t>Characterization - </a:t>
            </a:r>
            <a:r>
              <a:rPr lang="en-US" altLang="zh-CN" dirty="0" smtClean="0"/>
              <a:t>Dependency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Are </a:t>
            </a:r>
            <a:r>
              <a:rPr lang="en-US" dirty="0"/>
              <a:t>there </a:t>
            </a:r>
            <a:r>
              <a:rPr lang="en-US" dirty="0" smtClean="0"/>
              <a:t>periods/operations in the upgrade target which are incompatible </a:t>
            </a:r>
            <a:r>
              <a:rPr lang="en-US" dirty="0"/>
              <a:t>with upgrade? </a:t>
            </a:r>
            <a:r>
              <a:rPr lang="en-US" dirty="0" smtClean="0"/>
              <a:t>I.e</a:t>
            </a:r>
            <a:r>
              <a:rPr lang="en-US" dirty="0"/>
              <a:t>. when upgrade </a:t>
            </a:r>
            <a:r>
              <a:rPr lang="en-US" dirty="0" smtClean="0"/>
              <a:t>must not </a:t>
            </a:r>
            <a:r>
              <a:rPr lang="en-US" dirty="0"/>
              <a:t>be performed</a:t>
            </a:r>
            <a:r>
              <a:rPr lang="en-US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Possible answers: 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Yes, all upgrades (i.e. any upgrade in the NFV system) need to be negotiated</a:t>
            </a:r>
          </a:p>
          <a:p>
            <a:pPr lvl="2">
              <a:spcBef>
                <a:spcPts val="0"/>
              </a:spcBef>
            </a:pPr>
            <a:r>
              <a:rPr lang="en-US" dirty="0"/>
              <a:t>Yes, </a:t>
            </a:r>
            <a:r>
              <a:rPr lang="en-US" dirty="0" smtClean="0"/>
              <a:t>some upgrades </a:t>
            </a:r>
            <a:r>
              <a:rPr lang="en-US" dirty="0"/>
              <a:t>(i.e. </a:t>
            </a:r>
            <a:r>
              <a:rPr lang="en-US" dirty="0" smtClean="0"/>
              <a:t>upgrade of some parts of the </a:t>
            </a:r>
            <a:r>
              <a:rPr lang="en-US" dirty="0"/>
              <a:t>NFV system) </a:t>
            </a:r>
            <a:r>
              <a:rPr lang="en-US" dirty="0" smtClean="0"/>
              <a:t>need </a:t>
            </a:r>
            <a:r>
              <a:rPr lang="en-US" dirty="0"/>
              <a:t>to be negotiated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Yes, the upgrade of the considered target needs to be negotiated</a:t>
            </a:r>
            <a:endParaRPr lang="en-US" dirty="0"/>
          </a:p>
          <a:p>
            <a:pPr lvl="2">
              <a:spcBef>
                <a:spcPts val="0"/>
              </a:spcBef>
            </a:pPr>
            <a:r>
              <a:rPr lang="en-US" dirty="0" smtClean="0"/>
              <a:t>No</a:t>
            </a:r>
          </a:p>
          <a:p>
            <a:pPr lvl="2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Does the upgrade target depend </a:t>
            </a:r>
            <a:r>
              <a:rPr lang="en-US" dirty="0"/>
              <a:t>on other aspects/parts of the OPNFV deployment at runtime</a:t>
            </a:r>
            <a:r>
              <a:rPr lang="en-US" dirty="0" smtClean="0"/>
              <a:t>?</a:t>
            </a:r>
          </a:p>
          <a:p>
            <a:pPr lvl="1">
              <a:spcBef>
                <a:spcPts val="0"/>
              </a:spcBef>
            </a:pPr>
            <a:r>
              <a:rPr lang="en-US" dirty="0"/>
              <a:t>Possible answers: Yes/No/Partially</a:t>
            </a:r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Can the upgrade target tolerate any </a:t>
            </a:r>
            <a:r>
              <a:rPr lang="en-US" dirty="0"/>
              <a:t>amount of outage of this </a:t>
            </a:r>
            <a:r>
              <a:rPr lang="en-US" dirty="0" smtClean="0"/>
              <a:t>sponsoring subsystem?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Possible </a:t>
            </a:r>
            <a:r>
              <a:rPr lang="en-US" dirty="0"/>
              <a:t>answers: </a:t>
            </a:r>
            <a:r>
              <a:rPr lang="en-US" dirty="0" smtClean="0"/>
              <a:t>Yes, X seconds / No</a:t>
            </a:r>
            <a:endParaRPr lang="en-US" dirty="0"/>
          </a:p>
          <a:p>
            <a:endParaRPr lang="en-US" dirty="0"/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094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969</Words>
  <Application>Microsoft Office PowerPoint</Application>
  <PresentationFormat>On-screen Show (16:9)</PresentationFormat>
  <Paragraphs>134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Why a Questionnaire?</vt:lpstr>
      <vt:lpstr>Who should answer?</vt:lpstr>
      <vt:lpstr>Part 1: Upgrade Target Characterization</vt:lpstr>
      <vt:lpstr>Part 1: Upgrade Target Characterization - Redundancy</vt:lpstr>
      <vt:lpstr>Part 1: Upgrade Target Characterization - Statefulness</vt:lpstr>
      <vt:lpstr>Part 1: Upgrade Target Characterization - Backward compatibility</vt:lpstr>
      <vt:lpstr>Part 1: Upgrade Target Characterization - Data</vt:lpstr>
      <vt:lpstr>Part 1: Upgrade Target Characterization - Dependency</vt:lpstr>
      <vt:lpstr>Part 2: Project expectation toward upgrade</vt:lpstr>
      <vt:lpstr>Part 2: Project expectation toward upgrade</vt:lpstr>
      <vt:lpstr>Part 3: Tool support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lastModifiedBy>Maria Toeroe</cp:lastModifiedBy>
  <cp:revision>205</cp:revision>
  <cp:lastPrinted>2014-09-19T13:49:14Z</cp:lastPrinted>
  <dcterms:created xsi:type="dcterms:W3CDTF">2014-08-28T16:51:48Z</dcterms:created>
  <dcterms:modified xsi:type="dcterms:W3CDTF">2015-07-23T19:49:14Z</dcterms:modified>
</cp:coreProperties>
</file>