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5D263-AB73-4D97-BFEF-168A9E134646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56E79-A2FB-4B75-8480-08D35D8C0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6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56E79-A2FB-4B75-8480-08D35D8C07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7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3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22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5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6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8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1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3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4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59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5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B52-E379-45F0-8A9B-1BE100E6A66C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92EA-3791-488A-9BE7-E7C302F0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7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VSPERF: VM2VM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35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VM2VM in Practice</a:t>
            </a:r>
            <a:endParaRPr lang="en-GB" dirty="0"/>
          </a:p>
        </p:txBody>
      </p:sp>
      <p:sp>
        <p:nvSpPr>
          <p:cNvPr id="44" name="Content Placeholder 43"/>
          <p:cNvSpPr>
            <a:spLocks noGrp="1"/>
          </p:cNvSpPr>
          <p:nvPr>
            <p:ph sz="half" idx="1"/>
          </p:nvPr>
        </p:nvSpPr>
        <p:spPr>
          <a:xfrm>
            <a:off x="914400" y="1839913"/>
            <a:ext cx="10439400" cy="4351338"/>
          </a:xfrm>
        </p:spPr>
        <p:txBody>
          <a:bodyPr/>
          <a:lstStyle/>
          <a:p>
            <a:r>
              <a:rPr lang="en-GB" dirty="0" smtClean="0"/>
              <a:t>Hasn’t been implemented yet</a:t>
            </a:r>
          </a:p>
          <a:p>
            <a:r>
              <a:rPr lang="en-GB" dirty="0" smtClean="0"/>
              <a:t>Concerns around time synchronization between VMs and clock accuracy.</a:t>
            </a:r>
          </a:p>
          <a:p>
            <a:r>
              <a:rPr lang="en-GB" dirty="0" smtClean="0"/>
              <a:t>Recommendation under consideration: Test </a:t>
            </a:r>
            <a:r>
              <a:rPr lang="en-GB" dirty="0"/>
              <a:t>m</a:t>
            </a:r>
            <a:r>
              <a:rPr lang="en-GB" dirty="0" smtClean="0"/>
              <a:t>ust include an external HW traffic generator to act as the tester/traffic source and sink.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03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VM2VM </a:t>
            </a:r>
            <a:r>
              <a:rPr lang="en-GB" dirty="0" err="1" smtClean="0"/>
              <a:t>Methodolgy</a:t>
            </a:r>
            <a:endParaRPr lang="en-GB" dirty="0"/>
          </a:p>
        </p:txBody>
      </p:sp>
      <p:sp>
        <p:nvSpPr>
          <p:cNvPr id="44" name="Content Placeholder 4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First determine the forwarding capability and latency through the VNF by directly connecting the NIC to the VM.</a:t>
            </a:r>
            <a:endParaRPr lang="en-GB" dirty="0"/>
          </a:p>
        </p:txBody>
      </p:sp>
      <p:grpSp>
        <p:nvGrpSpPr>
          <p:cNvPr id="46" name="Group 45"/>
          <p:cNvGrpSpPr/>
          <p:nvPr/>
        </p:nvGrpSpPr>
        <p:grpSpPr>
          <a:xfrm>
            <a:off x="6273141" y="1902878"/>
            <a:ext cx="4229595" cy="4196833"/>
            <a:chOff x="4475017" y="1822966"/>
            <a:chExt cx="4229595" cy="4196834"/>
          </a:xfrm>
        </p:grpSpPr>
        <p:sp>
          <p:nvSpPr>
            <p:cNvPr id="47" name="Rectangle 46"/>
            <p:cNvSpPr/>
            <p:nvPr/>
          </p:nvSpPr>
          <p:spPr>
            <a:xfrm>
              <a:off x="4475017" y="1822966"/>
              <a:ext cx="4229595" cy="419683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72000" y="1905000"/>
              <a:ext cx="3759714" cy="647700"/>
            </a:xfrm>
            <a:prstGeom prst="rect">
              <a:avLst/>
            </a:prstGeom>
            <a:solidFill>
              <a:schemeClr val="bg1">
                <a:lumMod val="50000"/>
                <a:alpha val="6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VM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72000" y="4876800"/>
              <a:ext cx="3962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Test Device</a:t>
              </a:r>
            </a:p>
            <a:p>
              <a:pPr algn="ctr"/>
              <a:r>
                <a:rPr lang="en-US" dirty="0"/>
                <a:t>(</a:t>
              </a:r>
              <a:r>
                <a:rPr lang="en-US" dirty="0" err="1"/>
                <a:t>Send&amp;Rcv</a:t>
              </a:r>
              <a:r>
                <a:rPr lang="en-US" dirty="0"/>
                <a:t>)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244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bypass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343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bypass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5086350" y="4343400"/>
              <a:ext cx="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8096250" y="4343400"/>
              <a:ext cx="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2" idx="0"/>
            </p:cNvCxnSpPr>
            <p:nvPr/>
          </p:nvCxnSpPr>
          <p:spPr>
            <a:xfrm flipV="1">
              <a:off x="5086350" y="2582286"/>
              <a:ext cx="6350" cy="134201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53" idx="0"/>
            </p:cNvCxnSpPr>
            <p:nvPr/>
          </p:nvCxnSpPr>
          <p:spPr>
            <a:xfrm>
              <a:off x="8096250" y="2582286"/>
              <a:ext cx="0" cy="134201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237926" y="5650467"/>
              <a:ext cx="1058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VM2VM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6899981" y="2224088"/>
            <a:ext cx="29866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890824" y="2224088"/>
            <a:ext cx="9157" cy="40852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9886582" y="2267161"/>
            <a:ext cx="7792" cy="37544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02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VM2VM in Practice</a:t>
            </a:r>
            <a:endParaRPr lang="en-GB" dirty="0"/>
          </a:p>
        </p:txBody>
      </p:sp>
      <p:sp>
        <p:nvSpPr>
          <p:cNvPr id="44" name="Content Placeholder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Determine the performance for VM2VM in the following configuration.</a:t>
            </a:r>
          </a:p>
          <a:p>
            <a:r>
              <a:rPr lang="en-GB" dirty="0" smtClean="0"/>
              <a:t>Subtract the forwarding rate and latency of the VNF performance to eliminate the cost of the green and orange paths.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NOTE: the VNFs used for this methodology must be the same.</a:t>
            </a:r>
            <a:endParaRPr lang="en-GB" dirty="0"/>
          </a:p>
        </p:txBody>
      </p:sp>
      <p:grpSp>
        <p:nvGrpSpPr>
          <p:cNvPr id="46" name="Group 45"/>
          <p:cNvGrpSpPr/>
          <p:nvPr/>
        </p:nvGrpSpPr>
        <p:grpSpPr>
          <a:xfrm>
            <a:off x="6273141" y="1902878"/>
            <a:ext cx="4229595" cy="4196833"/>
            <a:chOff x="4475017" y="1822966"/>
            <a:chExt cx="4229595" cy="4196834"/>
          </a:xfrm>
        </p:grpSpPr>
        <p:sp>
          <p:nvSpPr>
            <p:cNvPr id="47" name="Rectangle 46"/>
            <p:cNvSpPr/>
            <p:nvPr/>
          </p:nvSpPr>
          <p:spPr>
            <a:xfrm>
              <a:off x="4475017" y="1822966"/>
              <a:ext cx="4229595" cy="419683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58000" y="1911350"/>
              <a:ext cx="1752600" cy="647700"/>
            </a:xfrm>
            <a:prstGeom prst="rect">
              <a:avLst/>
            </a:prstGeom>
            <a:solidFill>
              <a:schemeClr val="bg1">
                <a:lumMod val="50000"/>
                <a:alpha val="6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VM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72000" y="1905000"/>
              <a:ext cx="1752600" cy="647700"/>
            </a:xfrm>
            <a:prstGeom prst="rect">
              <a:avLst/>
            </a:prstGeom>
            <a:solidFill>
              <a:schemeClr val="bg1">
                <a:lumMod val="50000"/>
                <a:alpha val="6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VM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72000" y="4876800"/>
              <a:ext cx="3962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Test Device</a:t>
              </a:r>
            </a:p>
            <a:p>
              <a:pPr algn="ctr"/>
              <a:r>
                <a:rPr lang="en-US" dirty="0"/>
                <a:t>(</a:t>
              </a:r>
              <a:r>
                <a:rPr lang="en-US" dirty="0" err="1"/>
                <a:t>Send&amp;Rcv</a:t>
              </a:r>
              <a:r>
                <a:rPr lang="en-US" dirty="0"/>
                <a:t>)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24500" y="2971800"/>
              <a:ext cx="2133600" cy="952500"/>
            </a:xfrm>
            <a:prstGeom prst="rect">
              <a:avLst/>
            </a:prstGeom>
            <a:solidFill>
              <a:srgbClr val="F03214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vSw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244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bypass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343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bypass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5086350" y="4343400"/>
              <a:ext cx="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8096250" y="4343400"/>
              <a:ext cx="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>
              <a:endCxn id="59" idx="0"/>
            </p:cNvCxnSpPr>
            <p:nvPr/>
          </p:nvCxnSpPr>
          <p:spPr>
            <a:xfrm rot="5400000" flipH="1" flipV="1">
              <a:off x="5486400" y="2152650"/>
              <a:ext cx="12700" cy="800100"/>
            </a:xfrm>
            <a:prstGeom prst="curvedConnector3">
              <a:avLst>
                <a:gd name="adj1" fmla="val 180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2" idx="0"/>
            </p:cNvCxnSpPr>
            <p:nvPr/>
          </p:nvCxnSpPr>
          <p:spPr>
            <a:xfrm flipV="1">
              <a:off x="5086350" y="2582286"/>
              <a:ext cx="6350" cy="134201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53" idx="0"/>
            </p:cNvCxnSpPr>
            <p:nvPr/>
          </p:nvCxnSpPr>
          <p:spPr>
            <a:xfrm>
              <a:off x="8096250" y="2582286"/>
              <a:ext cx="0" cy="134201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524500" y="25527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934200" y="25527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cxnSp>
          <p:nvCxnSpPr>
            <p:cNvPr id="61" name="Curved Connector 60"/>
            <p:cNvCxnSpPr>
              <a:stCxn id="60" idx="0"/>
            </p:cNvCxnSpPr>
            <p:nvPr/>
          </p:nvCxnSpPr>
          <p:spPr>
            <a:xfrm rot="16200000" flipH="1">
              <a:off x="7693025" y="2155825"/>
              <a:ext cx="6350" cy="800100"/>
            </a:xfrm>
            <a:prstGeom prst="curvedConnector3">
              <a:avLst>
                <a:gd name="adj1" fmla="val -360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237926" y="5650467"/>
              <a:ext cx="1058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VM2VM</a:t>
              </a:r>
            </a:p>
          </p:txBody>
        </p:sp>
        <p:cxnSp>
          <p:nvCxnSpPr>
            <p:cNvPr id="63" name="Curved Connector 62"/>
            <p:cNvCxnSpPr>
              <a:stCxn id="59" idx="2"/>
              <a:endCxn id="60" idx="2"/>
            </p:cNvCxnSpPr>
            <p:nvPr/>
          </p:nvCxnSpPr>
          <p:spPr>
            <a:xfrm rot="16200000" flipH="1">
              <a:off x="6591300" y="2266950"/>
              <a:ext cx="12700" cy="1409700"/>
            </a:xfrm>
            <a:prstGeom prst="curvedConnector3">
              <a:avLst>
                <a:gd name="adj1" fmla="val 22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92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15" y="353402"/>
            <a:ext cx="10515600" cy="1325563"/>
          </a:xfrm>
        </p:spPr>
        <p:txBody>
          <a:bodyPr/>
          <a:lstStyle/>
          <a:p>
            <a:r>
              <a:rPr lang="en-GB" dirty="0" smtClean="0"/>
              <a:t>Alternate VM2VM Configuration</a:t>
            </a:r>
            <a:endParaRPr lang="en-GB" dirty="0"/>
          </a:p>
        </p:txBody>
      </p:sp>
      <p:sp>
        <p:nvSpPr>
          <p:cNvPr id="44" name="Content Placeholder 4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Emphasize Delay measurement of path through Logical ports of </a:t>
            </a:r>
            <a:r>
              <a:rPr lang="en-GB" dirty="0" err="1" smtClean="0"/>
              <a:t>vSwitch</a:t>
            </a:r>
            <a:r>
              <a:rPr lang="en-GB" dirty="0" smtClean="0"/>
              <a:t> with low-rate stream from dedicated and isolated VM-</a:t>
            </a:r>
            <a:r>
              <a:rPr lang="en-GB" dirty="0" err="1" smtClean="0"/>
              <a:t>PktGen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Confirm VM-</a:t>
            </a:r>
            <a:r>
              <a:rPr lang="en-GB" dirty="0" err="1" smtClean="0"/>
              <a:t>PktGen</a:t>
            </a:r>
            <a:r>
              <a:rPr lang="en-GB" dirty="0" smtClean="0"/>
              <a:t> Isolation in loopback under full </a:t>
            </a:r>
            <a:r>
              <a:rPr lang="en-GB" dirty="0" err="1" smtClean="0"/>
              <a:t>vSwitch</a:t>
            </a:r>
            <a:r>
              <a:rPr lang="en-GB" dirty="0" smtClean="0"/>
              <a:t> load</a:t>
            </a:r>
          </a:p>
          <a:p>
            <a:r>
              <a:rPr lang="en-GB" dirty="0" smtClean="0"/>
              <a:t>Max Forwarding Rate is the sum of the Test Device stream and the low-rate stream from VM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NOTE: the VNFs used for this methodology must be the same.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273141" y="1480824"/>
            <a:ext cx="5063074" cy="487679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656124" y="2249168"/>
            <a:ext cx="1752600" cy="647700"/>
          </a:xfrm>
          <a:prstGeom prst="rect">
            <a:avLst/>
          </a:prstGeom>
          <a:solidFill>
            <a:schemeClr val="bg1">
              <a:lumMod val="50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VM-VNF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70124" y="2242818"/>
            <a:ext cx="1752600" cy="647700"/>
          </a:xfrm>
          <a:prstGeom prst="rect">
            <a:avLst/>
          </a:prstGeom>
          <a:solidFill>
            <a:schemeClr val="bg1">
              <a:lumMod val="50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VM-VNF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70123" y="5214617"/>
            <a:ext cx="471853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 Device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Send&amp;Rcv</a:t>
            </a:r>
            <a:r>
              <a:rPr lang="en-US" dirty="0"/>
              <a:t>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322623" y="3309618"/>
            <a:ext cx="2813535" cy="952500"/>
          </a:xfrm>
          <a:prstGeom prst="rect">
            <a:avLst/>
          </a:prstGeom>
          <a:solidFill>
            <a:srgbClr val="F03214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vSw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22524" y="4262117"/>
            <a:ext cx="7239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bypass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884114" y="4262117"/>
            <a:ext cx="7239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bypass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6884474" y="4681217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0234341" y="4681217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endCxn id="59" idx="0"/>
          </p:cNvCxnSpPr>
          <p:nvPr/>
        </p:nvCxnSpPr>
        <p:spPr>
          <a:xfrm rot="5400000" flipH="1" flipV="1">
            <a:off x="7284524" y="2490468"/>
            <a:ext cx="12700" cy="800100"/>
          </a:xfrm>
          <a:prstGeom prst="curvedConnector3">
            <a:avLst>
              <a:gd name="adj1" fmla="val 180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2" idx="0"/>
          </p:cNvCxnSpPr>
          <p:nvPr/>
        </p:nvCxnSpPr>
        <p:spPr>
          <a:xfrm flipV="1">
            <a:off x="6884474" y="2920104"/>
            <a:ext cx="6350" cy="1342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212456" y="2884169"/>
            <a:ext cx="0" cy="1342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322624" y="2890518"/>
            <a:ext cx="7239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Logical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port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732324" y="2890518"/>
            <a:ext cx="7239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Logical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port</a:t>
            </a:r>
          </a:p>
        </p:txBody>
      </p:sp>
      <p:cxnSp>
        <p:nvCxnSpPr>
          <p:cNvPr id="61" name="Curved Connector 60"/>
          <p:cNvCxnSpPr/>
          <p:nvPr/>
        </p:nvCxnSpPr>
        <p:spPr>
          <a:xfrm rot="16200000" flipH="1">
            <a:off x="9768102" y="2472448"/>
            <a:ext cx="6350" cy="800100"/>
          </a:xfrm>
          <a:prstGeom prst="curvedConnector3">
            <a:avLst>
              <a:gd name="adj1" fmla="val -3230772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036050" y="5988284"/>
            <a:ext cx="105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VM2VM</a:t>
            </a:r>
          </a:p>
        </p:txBody>
      </p:sp>
      <p:cxnSp>
        <p:nvCxnSpPr>
          <p:cNvPr id="63" name="Curved Connector 62"/>
          <p:cNvCxnSpPr>
            <a:stCxn id="59" idx="2"/>
            <a:endCxn id="60" idx="2"/>
          </p:cNvCxnSpPr>
          <p:nvPr/>
        </p:nvCxnSpPr>
        <p:spPr>
          <a:xfrm rot="16200000" flipH="1">
            <a:off x="8389424" y="2604768"/>
            <a:ext cx="12700" cy="1409700"/>
          </a:xfrm>
          <a:prstGeom prst="curvedConnector3">
            <a:avLst>
              <a:gd name="adj1" fmla="val 22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336059" y="1487174"/>
            <a:ext cx="1752600" cy="647700"/>
          </a:xfrm>
          <a:prstGeom prst="rect">
            <a:avLst/>
          </a:prstGeom>
          <a:solidFill>
            <a:schemeClr val="bg1">
              <a:lumMod val="50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VM-</a:t>
            </a:r>
            <a:r>
              <a:rPr lang="en-US" dirty="0" err="1" smtClean="0">
                <a:solidFill>
                  <a:schemeClr val="bg1"/>
                </a:solidFill>
              </a:rPr>
              <a:t>PktRcv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(Isolated)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50059" y="1480824"/>
            <a:ext cx="1752600" cy="647700"/>
          </a:xfrm>
          <a:prstGeom prst="rect">
            <a:avLst/>
          </a:prstGeom>
          <a:solidFill>
            <a:schemeClr val="bg1">
              <a:lumMod val="50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VM-</a:t>
            </a:r>
            <a:r>
              <a:rPr lang="en-US" dirty="0" err="1" smtClean="0">
                <a:solidFill>
                  <a:schemeClr val="bg1"/>
                </a:solidFill>
              </a:rPr>
              <a:t>PktGen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(Isolated)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Curved Connector 23"/>
          <p:cNvCxnSpPr>
            <a:endCxn id="25" idx="0"/>
          </p:cNvCxnSpPr>
          <p:nvPr/>
        </p:nvCxnSpPr>
        <p:spPr>
          <a:xfrm rot="16200000" flipH="1">
            <a:off x="7983513" y="2509522"/>
            <a:ext cx="755643" cy="635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002559" y="2890519"/>
            <a:ext cx="7239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Logical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port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412259" y="2890519"/>
            <a:ext cx="7239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Logical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port</a:t>
            </a:r>
          </a:p>
        </p:txBody>
      </p:sp>
      <p:cxnSp>
        <p:nvCxnSpPr>
          <p:cNvPr id="27" name="Curved Connector 26"/>
          <p:cNvCxnSpPr/>
          <p:nvPr/>
        </p:nvCxnSpPr>
        <p:spPr>
          <a:xfrm rot="5400000" flipH="1" flipV="1">
            <a:off x="10060160" y="2210876"/>
            <a:ext cx="988639" cy="836641"/>
          </a:xfrm>
          <a:prstGeom prst="curvedConnector3">
            <a:avLst>
              <a:gd name="adj1" fmla="val 1383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5" idx="2"/>
            <a:endCxn id="26" idx="2"/>
          </p:cNvCxnSpPr>
          <p:nvPr/>
        </p:nvCxnSpPr>
        <p:spPr>
          <a:xfrm rot="16200000" flipH="1">
            <a:off x="9069359" y="2604769"/>
            <a:ext cx="12700" cy="1409700"/>
          </a:xfrm>
          <a:prstGeom prst="curvedConnector3">
            <a:avLst>
              <a:gd name="adj1" fmla="val 180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3" idx="3"/>
            <a:endCxn id="22" idx="1"/>
          </p:cNvCxnSpPr>
          <p:nvPr/>
        </p:nvCxnSpPr>
        <p:spPr>
          <a:xfrm>
            <a:off x="8802659" y="1804674"/>
            <a:ext cx="533400" cy="635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720483" y="1500590"/>
            <a:ext cx="7104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Loop back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9136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224</Words>
  <Application>Microsoft Office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VSPERF: VM2VM</vt:lpstr>
      <vt:lpstr>VM2VM in Practice</vt:lpstr>
      <vt:lpstr>VM2VM Methodolgy</vt:lpstr>
      <vt:lpstr>VM2VM in Practice</vt:lpstr>
      <vt:lpstr>Alternate VM2VM Configuration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Tahhan, Maryam</dc:creator>
  <cp:keywords>CTPClassification=CTP_PUBLIC:VisualMarkings=</cp:keywords>
  <cp:lastModifiedBy>Tahhan, Maryam</cp:lastModifiedBy>
  <cp:revision>13</cp:revision>
  <dcterms:created xsi:type="dcterms:W3CDTF">2016-01-27T19:56:29Z</dcterms:created>
  <dcterms:modified xsi:type="dcterms:W3CDTF">2016-02-05T10:51:56Z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74754ba0-7510-4d28-827a-a424223e8740</vt:lpwstr>
  </property>
  <property fmtid="{D5CDD505-2E9C-101B-9397-08002B2CF9AE}" pid="3" name="CTP_TimeStamp">
    <vt:lpwstr>2016-02-05 10:51:49Z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