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6" r:id="rId6"/>
    <p:sldId id="265" r:id="rId7"/>
    <p:sldId id="264" r:id="rId8"/>
    <p:sldId id="268" r:id="rId9"/>
    <p:sldId id="261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9553D-DF56-4B6C-B56D-898F8E570665}" type="datetimeFigureOut">
              <a:rPr lang="en-GB" smtClean="0"/>
              <a:t>03/03/2016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BC32A-E989-4E4C-BED4-69F36FA7B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7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77521-53A6-4356-8ACE-85389EB0965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1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5D212-F840-48D0-A34D-91F02229B7B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98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5D212-F840-48D0-A34D-91F02229B7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05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BC32A-E989-4E4C-BED4-69F36FA7B65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33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669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26165"/>
            <a:ext cx="14562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5867" y="6126165"/>
            <a:ext cx="59605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Lorem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dirty="0" err="1" smtClean="0">
                <a:solidFill>
                  <a:prstClr val="black">
                    <a:tint val="75000"/>
                  </a:prstClr>
                </a:solidFill>
              </a:rPr>
              <a:t>Ipsum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Dolor Sit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5134" y="6126165"/>
            <a:ext cx="8043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1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26165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1D8D40CF-0547-6641-AF63-FADB2A9803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5134" y="6126165"/>
            <a:ext cx="8043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609600" y="6126165"/>
            <a:ext cx="1456267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8D40CF-0547-6641-AF63-FADB2A980393}" type="datetimeFigureOut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3/3/2016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065867" y="6126165"/>
            <a:ext cx="59605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smtClean="0">
                <a:solidFill>
                  <a:prstClr val="black">
                    <a:tint val="75000"/>
                  </a:prstClr>
                </a:solidFill>
              </a:rPr>
              <a:t>Footer Lorem Ipsum Dolor Sit</a:t>
            </a:r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015134" y="6126165"/>
            <a:ext cx="804333" cy="48683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656EF6-BAFE-D947-B882-BDAE585DDDE4}" type="slidenum">
              <a:rPr lang="en-US" sz="1600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z="16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4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0583"/>
            <a:ext cx="10972800" cy="85344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09600" y="1341120"/>
            <a:ext cx="10972800" cy="454761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defRPr/>
            </a:lvl1pPr>
            <a:lvl2pPr marL="233357" indent="-233357">
              <a:buFont typeface="Arial"/>
              <a:buChar char="•"/>
              <a:defRPr baseline="0"/>
            </a:lvl2pPr>
            <a:lvl3pPr marL="571486" indent="-228594">
              <a:buFont typeface="Arial"/>
              <a:buChar char="•"/>
              <a:defRPr baseline="0"/>
            </a:lvl3pPr>
            <a:lvl4pPr marL="969938" indent="-228594">
              <a:buFont typeface="Arial"/>
              <a:buChar char="•"/>
              <a:defRPr/>
            </a:lvl4pPr>
            <a:lvl5pPr marL="1319180" indent="-228594">
              <a:buFont typeface="Arial"/>
              <a:buChar char="•"/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18pt Regular Big Bullet One</a:t>
            </a:r>
          </a:p>
          <a:p>
            <a:pPr lvl="2"/>
            <a:r>
              <a:rPr lang="en-US" dirty="0" smtClean="0"/>
              <a:t>Sub-bullet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322412" y="6569460"/>
            <a:ext cx="2572512" cy="20954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INTEL CONFIDENTIAL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Doc #xxxxx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553" y="6162448"/>
            <a:ext cx="1608665" cy="34878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739467"/>
            <a:ext cx="12225867" cy="1524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9585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26165"/>
            <a:ext cx="14562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defTabSz="609585"/>
            <a:fld id="{1D8D40CF-0547-6641-AF63-FADB2A98039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3/3/2016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5867" y="6126165"/>
            <a:ext cx="59605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 defTabSz="609585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Lorem Ipsum Dolor Sit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15134" y="6126165"/>
            <a:ext cx="8043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defTabSz="609585"/>
            <a:fld id="{9A656EF6-BAFE-D947-B882-BDAE585DDD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0958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4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609585" rtl="0" eaLnBrk="1" latinLnBrk="0" hangingPunct="1">
        <a:spcBef>
          <a:spcPct val="0"/>
        </a:spcBef>
        <a:buNone/>
        <a:defRPr sz="32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spcAft>
          <a:spcPts val="1600"/>
        </a:spcAft>
        <a:buClr>
          <a:srgbClr val="00B0B9"/>
        </a:buClr>
        <a:buFont typeface="Arial"/>
        <a:buChar char="•"/>
        <a:defRPr sz="2933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990575" indent="-380990" algn="l" defTabSz="609585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2667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523962" indent="-304792" algn="l" defTabSz="609585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2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2133547" indent="-304792" algn="l" defTabSz="609585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2133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743131" indent="-304792" algn="l" defTabSz="609585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867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rtifacts.opnfv.org/vswitchperf/vloop-vnf-ubuntu-14.04_20151216.qcow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stresults.opnfv.org/proto/index-vsperf.html" TargetMode="External"/><Relationship Id="rId2" Type="http://schemas.openxmlformats.org/officeDocument/2006/relationships/hyperlink" Target="https://www.opnfv.org/opnfvtestgraphs/per-test-projects/vsper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tifacts.opnfv.org/vswitchperf/brahmaputra/report/logs.tar.gz" TargetMode="External"/><Relationship Id="rId4" Type="http://schemas.openxmlformats.org/officeDocument/2006/relationships/hyperlink" Target="https://artifacts.opnfv.org/vswitchperf/brahmaputra/report/repor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486401" y="1099694"/>
            <a:ext cx="6129865" cy="1677373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3733" dirty="0" smtClean="0"/>
              <a:t>VSPERF Brahmaputra Release</a:t>
            </a:r>
            <a:endParaRPr lang="en-US" sz="3733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2" y="1184361"/>
            <a:ext cx="4233333" cy="917847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48555"/>
            <a:ext cx="12240383" cy="4217445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492" y="6035760"/>
            <a:ext cx="3698240" cy="45110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521959" y="3546560"/>
            <a:ext cx="6094307" cy="1752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Maryam </a:t>
            </a:r>
            <a:r>
              <a:rPr lang="en-US" sz="2400" dirty="0" err="1" smtClean="0">
                <a:solidFill>
                  <a:schemeClr val="bg1"/>
                </a:solidFill>
              </a:rPr>
              <a:t>Tahhan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5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to all our contributors and co-travellers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All the CI support from Fatih</a:t>
            </a:r>
            <a:r>
              <a:rPr lang="en-GB" dirty="0"/>
              <a:t> </a:t>
            </a:r>
            <a:r>
              <a:rPr lang="en-GB" dirty="0" smtClean="0"/>
              <a:t>and Aric</a:t>
            </a:r>
          </a:p>
          <a:p>
            <a:r>
              <a:rPr lang="en-GB" dirty="0" smtClean="0"/>
              <a:t>All the infrastructure support: Trevor and Jack Morgan.</a:t>
            </a:r>
          </a:p>
          <a:p>
            <a:r>
              <a:rPr lang="en-GB" dirty="0" smtClean="0"/>
              <a:t>All the Dashboard support: Morgan and Marian.</a:t>
            </a:r>
          </a:p>
          <a:p>
            <a:r>
              <a:rPr lang="en-GB" dirty="0" smtClean="0"/>
              <a:t>OPNFV Docs, </a:t>
            </a:r>
            <a:r>
              <a:rPr lang="en-GB" dirty="0" err="1" smtClean="0"/>
              <a:t>Releng</a:t>
            </a:r>
            <a:r>
              <a:rPr lang="en-GB" dirty="0" smtClean="0"/>
              <a:t>, Octopus and Debra.</a:t>
            </a:r>
          </a:p>
          <a:p>
            <a:r>
              <a:rPr lang="en-GB" dirty="0" smtClean="0"/>
              <a:t>Contributions: Maryam </a:t>
            </a:r>
            <a:r>
              <a:rPr lang="en-GB" dirty="0" err="1"/>
              <a:t>Tahhan</a:t>
            </a:r>
            <a:r>
              <a:rPr lang="en-GB" dirty="0"/>
              <a:t> (87), Martin Klozik (36), Billy </a:t>
            </a:r>
            <a:r>
              <a:rPr lang="en-GB" dirty="0" err="1"/>
              <a:t>O'Mahony</a:t>
            </a:r>
            <a:r>
              <a:rPr lang="en-GB" dirty="0"/>
              <a:t> (24), Al Morton (15), </a:t>
            </a:r>
            <a:r>
              <a:rPr lang="en-GB" dirty="0" err="1"/>
              <a:t>Radek</a:t>
            </a:r>
            <a:r>
              <a:rPr lang="en-GB" dirty="0"/>
              <a:t> Zetik (11), Dino Simeon Madarang (9), </a:t>
            </a:r>
            <a:r>
              <a:rPr lang="en-GB" dirty="0" err="1"/>
              <a:t>Aihua</a:t>
            </a:r>
            <a:r>
              <a:rPr lang="en-GB" dirty="0"/>
              <a:t> Li (9), Aric Gardner (6), Ryota MIBU (3), Abdul Halim (3), Gene Snider (2), Eugene Snider (2), </a:t>
            </a:r>
            <a:r>
              <a:rPr lang="en-GB" dirty="0" err="1"/>
              <a:t>spirentbrian</a:t>
            </a:r>
            <a:r>
              <a:rPr lang="en-GB" dirty="0"/>
              <a:t> (1), T V Rao (1), Robert Wojciechowicz (1), </a:t>
            </a:r>
            <a:r>
              <a:rPr lang="en-GB" dirty="0" err="1"/>
              <a:t>Ramprasad</a:t>
            </a:r>
            <a:r>
              <a:rPr lang="en-GB" dirty="0"/>
              <a:t> </a:t>
            </a:r>
            <a:r>
              <a:rPr lang="en-GB" dirty="0" err="1"/>
              <a:t>Velavarthipati</a:t>
            </a:r>
            <a:r>
              <a:rPr lang="en-GB" dirty="0"/>
              <a:t> (1), </a:t>
            </a:r>
            <a:r>
              <a:rPr lang="en-GB" dirty="0" err="1"/>
              <a:t>Miroslav</a:t>
            </a:r>
            <a:r>
              <a:rPr lang="en-GB" dirty="0"/>
              <a:t> </a:t>
            </a:r>
            <a:r>
              <a:rPr lang="en-GB" dirty="0" err="1"/>
              <a:t>Miklus</a:t>
            </a:r>
            <a:r>
              <a:rPr lang="en-GB" dirty="0"/>
              <a:t> (1), Michal Weglicki (1), Mark Kavanagh (1), Ciara Loftus (1)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55" y="1144702"/>
            <a:ext cx="11554690" cy="38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more realistic deployment scenarios.</a:t>
            </a:r>
          </a:p>
          <a:p>
            <a:r>
              <a:rPr lang="en-GB" dirty="0" smtClean="0"/>
              <a:t>Integration test support for </a:t>
            </a:r>
            <a:r>
              <a:rPr lang="en-GB" dirty="0" err="1" smtClean="0"/>
              <a:t>vSwitches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Support a SW packet generator.</a:t>
            </a:r>
          </a:p>
          <a:p>
            <a:r>
              <a:rPr lang="en-GB" smtClean="0"/>
              <a:t>Yardstick integration.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2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Supported Deployment Scenarios</a:t>
            </a:r>
          </a:p>
          <a:p>
            <a:r>
              <a:rPr lang="en-GB" dirty="0" smtClean="0"/>
              <a:t>Release B Tests</a:t>
            </a:r>
          </a:p>
          <a:p>
            <a:r>
              <a:rPr lang="en-GB" dirty="0" smtClean="0"/>
              <a:t>VNFs &amp; Traffic Gens</a:t>
            </a:r>
          </a:p>
          <a:p>
            <a:r>
              <a:rPr lang="en-GB" dirty="0" smtClean="0"/>
              <a:t>Loopback applications in the Guest</a:t>
            </a:r>
          </a:p>
          <a:p>
            <a:r>
              <a:rPr lang="en-GB" dirty="0" smtClean="0"/>
              <a:t>Release DUT</a:t>
            </a:r>
            <a:endParaRPr lang="en-GB" dirty="0" smtClean="0"/>
          </a:p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3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VSPERF LTD Supported Deployment Scenarios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70810" y="1819534"/>
            <a:ext cx="8257803" cy="4212709"/>
            <a:chOff x="446809" y="1819533"/>
            <a:chExt cx="8257803" cy="4212710"/>
          </a:xfrm>
        </p:grpSpPr>
        <p:sp>
          <p:nvSpPr>
            <p:cNvPr id="3" name="Rectangle 2"/>
            <p:cNvSpPr/>
            <p:nvPr/>
          </p:nvSpPr>
          <p:spPr>
            <a:xfrm>
              <a:off x="4475017" y="1822966"/>
              <a:ext cx="4229595" cy="419683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93818" y="1819533"/>
              <a:ext cx="1934441" cy="419683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46809" y="1832233"/>
              <a:ext cx="1934441" cy="419683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19120" y="5654510"/>
              <a:ext cx="58486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PVP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590800" y="1905000"/>
              <a:ext cx="1752600" cy="647700"/>
            </a:xfrm>
            <a:prstGeom prst="rect">
              <a:avLst/>
            </a:prstGeom>
            <a:solidFill>
              <a:schemeClr val="bg1">
                <a:lumMod val="5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VM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4876800"/>
              <a:ext cx="1752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Test Device</a:t>
              </a:r>
            </a:p>
            <a:p>
              <a:pPr algn="ctr"/>
              <a:r>
                <a:rPr lang="en-US" dirty="0"/>
                <a:t>(</a:t>
              </a:r>
              <a:r>
                <a:rPr lang="en-US" dirty="0" err="1"/>
                <a:t>Send&amp;Rcv</a:t>
              </a:r>
              <a:r>
                <a:rPr lang="en-US" dirty="0"/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3276600"/>
              <a:ext cx="1752600" cy="647700"/>
            </a:xfrm>
            <a:prstGeom prst="rect">
              <a:avLst/>
            </a:prstGeom>
            <a:solidFill>
              <a:srgbClr val="F03214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vSw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Physical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859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Physical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1047750" y="4343400"/>
              <a:ext cx="0" cy="5334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847850" y="4343400"/>
              <a:ext cx="0" cy="5334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9" idx="0"/>
              <a:endCxn id="10" idx="0"/>
            </p:cNvCxnSpPr>
            <p:nvPr/>
          </p:nvCxnSpPr>
          <p:spPr>
            <a:xfrm rot="5400000" flipH="1" flipV="1">
              <a:off x="1447800" y="3524250"/>
              <a:ext cx="12700" cy="800100"/>
            </a:xfrm>
            <a:prstGeom prst="curvedConnector3">
              <a:avLst>
                <a:gd name="adj1" fmla="val 180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590800" y="4876800"/>
              <a:ext cx="17526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Test Device</a:t>
              </a:r>
            </a:p>
            <a:p>
              <a:pPr algn="ctr"/>
              <a:r>
                <a:rPr lang="en-US" dirty="0"/>
                <a:t>(</a:t>
              </a:r>
              <a:r>
                <a:rPr lang="en-US" dirty="0" err="1"/>
                <a:t>Send&amp;Rcv</a:t>
              </a:r>
              <a:r>
                <a:rPr lang="en-US" dirty="0"/>
                <a:t>)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551" y="2965449"/>
              <a:ext cx="1752600" cy="952500"/>
            </a:xfrm>
            <a:prstGeom prst="rect">
              <a:avLst/>
            </a:prstGeom>
            <a:solidFill>
              <a:srgbClr val="F03214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vSw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432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Physical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433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Physical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3105150" y="4343400"/>
              <a:ext cx="0" cy="5334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905250" y="4343400"/>
              <a:ext cx="0" cy="5334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27432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433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22" name="Curved Connector 21"/>
            <p:cNvCxnSpPr>
              <a:stCxn id="20" idx="0"/>
              <a:endCxn id="21" idx="0"/>
            </p:cNvCxnSpPr>
            <p:nvPr/>
          </p:nvCxnSpPr>
          <p:spPr>
            <a:xfrm rot="5400000" flipH="1" flipV="1">
              <a:off x="3505200" y="2152650"/>
              <a:ext cx="12700" cy="800100"/>
            </a:xfrm>
            <a:prstGeom prst="curvedConnector3">
              <a:avLst>
                <a:gd name="adj1" fmla="val 180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6" idx="0"/>
              <a:endCxn id="20" idx="2"/>
            </p:cNvCxnSpPr>
            <p:nvPr/>
          </p:nvCxnSpPr>
          <p:spPr>
            <a:xfrm flipV="1">
              <a:off x="3105150" y="2971800"/>
              <a:ext cx="0" cy="9525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1" idx="2"/>
              <a:endCxn id="17" idx="0"/>
            </p:cNvCxnSpPr>
            <p:nvPr/>
          </p:nvCxnSpPr>
          <p:spPr>
            <a:xfrm>
              <a:off x="3905250" y="2971800"/>
              <a:ext cx="0" cy="9525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6858000" y="1911350"/>
              <a:ext cx="1752600" cy="647700"/>
            </a:xfrm>
            <a:prstGeom prst="rect">
              <a:avLst/>
            </a:prstGeom>
            <a:solidFill>
              <a:schemeClr val="bg1">
                <a:lumMod val="5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VM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72000" y="1905000"/>
              <a:ext cx="1752600" cy="647700"/>
            </a:xfrm>
            <a:prstGeom prst="rect">
              <a:avLst/>
            </a:prstGeom>
            <a:solidFill>
              <a:schemeClr val="bg1">
                <a:lumMod val="50000"/>
                <a:alpha val="66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VM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000" y="4876800"/>
              <a:ext cx="396240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Test Device</a:t>
              </a:r>
            </a:p>
            <a:p>
              <a:pPr algn="ctr"/>
              <a:r>
                <a:rPr lang="en-US" dirty="0"/>
                <a:t>(</a:t>
              </a:r>
              <a:r>
                <a:rPr lang="en-US" dirty="0" err="1"/>
                <a:t>Send&amp;Rcv</a:t>
              </a:r>
              <a:r>
                <a:rPr lang="en-US" dirty="0"/>
                <a:t>)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572000" y="2971800"/>
              <a:ext cx="4038600" cy="952500"/>
            </a:xfrm>
            <a:prstGeom prst="rect">
              <a:avLst/>
            </a:prstGeom>
            <a:solidFill>
              <a:srgbClr val="F03214">
                <a:alpha val="6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bg1"/>
                  </a:solidFill>
                </a:rPr>
                <a:t>vSw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244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Physical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734300" y="39243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Physical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5086350" y="4343400"/>
              <a:ext cx="0" cy="5334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8096250" y="4343400"/>
              <a:ext cx="0" cy="5334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7244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34300" y="255905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35" name="Curved Connector 34"/>
            <p:cNvCxnSpPr>
              <a:stCxn id="33" idx="0"/>
              <a:endCxn id="38" idx="0"/>
            </p:cNvCxnSpPr>
            <p:nvPr/>
          </p:nvCxnSpPr>
          <p:spPr>
            <a:xfrm rot="5400000" flipH="1" flipV="1">
              <a:off x="5486400" y="2152650"/>
              <a:ext cx="12700" cy="800100"/>
            </a:xfrm>
            <a:prstGeom prst="curvedConnector3">
              <a:avLst>
                <a:gd name="adj1" fmla="val 180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9" idx="0"/>
              <a:endCxn id="33" idx="2"/>
            </p:cNvCxnSpPr>
            <p:nvPr/>
          </p:nvCxnSpPr>
          <p:spPr>
            <a:xfrm flipV="1">
              <a:off x="5086350" y="2971800"/>
              <a:ext cx="0" cy="95250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4" idx="2"/>
              <a:endCxn id="30" idx="0"/>
            </p:cNvCxnSpPr>
            <p:nvPr/>
          </p:nvCxnSpPr>
          <p:spPr>
            <a:xfrm>
              <a:off x="8096250" y="2978150"/>
              <a:ext cx="0" cy="94615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5245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34200" y="2552700"/>
              <a:ext cx="723900" cy="4191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Logical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port</a:t>
              </a:r>
            </a:p>
          </p:txBody>
        </p:sp>
        <p:cxnSp>
          <p:nvCxnSpPr>
            <p:cNvPr id="40" name="Curved Connector 39"/>
            <p:cNvCxnSpPr>
              <a:stCxn id="39" idx="0"/>
              <a:endCxn id="34" idx="0"/>
            </p:cNvCxnSpPr>
            <p:nvPr/>
          </p:nvCxnSpPr>
          <p:spPr>
            <a:xfrm rot="16200000" flipH="1">
              <a:off x="7693025" y="2155825"/>
              <a:ext cx="6350" cy="800100"/>
            </a:xfrm>
            <a:prstGeom prst="curvedConnector3">
              <a:avLst>
                <a:gd name="adj1" fmla="val -360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237926" y="5650467"/>
              <a:ext cx="719447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PVVP</a:t>
              </a:r>
            </a:p>
          </p:txBody>
        </p:sp>
        <p:cxnSp>
          <p:nvCxnSpPr>
            <p:cNvPr id="43" name="Curved Connector 42"/>
            <p:cNvCxnSpPr>
              <a:stCxn id="38" idx="2"/>
              <a:endCxn id="39" idx="2"/>
            </p:cNvCxnSpPr>
            <p:nvPr/>
          </p:nvCxnSpPr>
          <p:spPr>
            <a:xfrm rot="16200000" flipH="1">
              <a:off x="6591300" y="2266950"/>
              <a:ext cx="12700" cy="1409700"/>
            </a:xfrm>
            <a:prstGeom prst="curvedConnector3">
              <a:avLst>
                <a:gd name="adj1" fmla="val 22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885660" y="5662910"/>
              <a:ext cx="1048080" cy="369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Phy2Phy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40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Tests for OVS and OVS with DPDK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93077" y="1608994"/>
            <a:ext cx="53848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phy2phy: </a:t>
            </a:r>
          </a:p>
          <a:p>
            <a:pPr lvl="1"/>
            <a:r>
              <a:rPr lang="en-GB" dirty="0" smtClean="0"/>
              <a:t>LTD.Throughput.RFC2544.PacketLossRatio</a:t>
            </a:r>
            <a:endParaRPr lang="en-GB" dirty="0"/>
          </a:p>
          <a:p>
            <a:pPr lvl="1"/>
            <a:r>
              <a:rPr lang="en-GB" dirty="0" smtClean="0"/>
              <a:t>LTD.Throughput.RFC2544.BackToBackFrames</a:t>
            </a:r>
            <a:endParaRPr lang="en-GB" dirty="0"/>
          </a:p>
          <a:p>
            <a:pPr lvl="1"/>
            <a:r>
              <a:rPr lang="en-GB" dirty="0" smtClean="0"/>
              <a:t>LTD.Throughput.RFC2544.PacketLossRatioFrameModification</a:t>
            </a:r>
            <a:endParaRPr lang="en-GB" dirty="0"/>
          </a:p>
          <a:p>
            <a:pPr lvl="1"/>
            <a:r>
              <a:rPr lang="en-GB" dirty="0" smtClean="0"/>
              <a:t>Phy2Phy </a:t>
            </a:r>
            <a:r>
              <a:rPr lang="en-GB" dirty="0"/>
              <a:t>Continuous </a:t>
            </a:r>
            <a:r>
              <a:rPr lang="en-GB" dirty="0" smtClean="0"/>
              <a:t>Stream</a:t>
            </a:r>
          </a:p>
          <a:p>
            <a:pPr lvl="1"/>
            <a:r>
              <a:rPr lang="en-GB" dirty="0" smtClean="0"/>
              <a:t>LTD.Scalability.RFC2544.0PacketLoss</a:t>
            </a:r>
          </a:p>
          <a:p>
            <a:pPr lvl="1"/>
            <a:r>
              <a:rPr lang="en-GB" dirty="0"/>
              <a:t>LTD.CPU.RFC2544.0PacketLoss</a:t>
            </a:r>
          </a:p>
          <a:p>
            <a:pPr lvl="1"/>
            <a:r>
              <a:rPr lang="en-GB" dirty="0" smtClean="0"/>
              <a:t>LTD.Memory.RFC2544.0PacketLoss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PVP</a:t>
            </a:r>
          </a:p>
          <a:p>
            <a:pPr lvl="1"/>
            <a:r>
              <a:rPr lang="en-GB" dirty="0"/>
              <a:t>LTD.Throughput.RFC2544.PacketLossRatio</a:t>
            </a:r>
          </a:p>
          <a:p>
            <a:pPr lvl="1"/>
            <a:r>
              <a:rPr lang="en-GB" dirty="0"/>
              <a:t>LTD.Throughput.RFC2544.BackToBackFrames</a:t>
            </a:r>
          </a:p>
          <a:p>
            <a:pPr lvl="1"/>
            <a:r>
              <a:rPr lang="en-GB" dirty="0"/>
              <a:t>PVP Continuous Stream</a:t>
            </a:r>
          </a:p>
          <a:p>
            <a:pPr lvl="1"/>
            <a:endParaRPr lang="en-GB" dirty="0"/>
          </a:p>
          <a:p>
            <a:r>
              <a:rPr lang="en-GB" dirty="0"/>
              <a:t>PVVP</a:t>
            </a:r>
          </a:p>
          <a:p>
            <a:pPr lvl="1"/>
            <a:r>
              <a:rPr lang="en-GB" dirty="0"/>
              <a:t>LTD.Throughput.RFC2544.PacketLossRatio</a:t>
            </a:r>
          </a:p>
          <a:p>
            <a:pPr lvl="1"/>
            <a:r>
              <a:rPr lang="en-GB" dirty="0"/>
              <a:t>LTD.Throughput.RFC2544.BackToBackFrames</a:t>
            </a:r>
          </a:p>
          <a:p>
            <a:pPr lvl="1"/>
            <a:r>
              <a:rPr lang="en-GB" dirty="0"/>
              <a:t>PVVP Continuous Stream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7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VNF and Traffic Gens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VSPERF uses </a:t>
            </a:r>
            <a:r>
              <a:rPr lang="en-GB" dirty="0"/>
              <a:t>a VM called </a:t>
            </a:r>
            <a:r>
              <a:rPr lang="en-GB" dirty="0" err="1"/>
              <a:t>vloop_vnf</a:t>
            </a:r>
            <a:r>
              <a:rPr lang="en-GB" dirty="0"/>
              <a:t> for looping traffic in the PVP and </a:t>
            </a:r>
            <a:r>
              <a:rPr lang="en-GB" dirty="0" smtClean="0"/>
              <a:t>PVVP deployment </a:t>
            </a:r>
            <a:r>
              <a:rPr lang="en-GB" dirty="0"/>
              <a:t>scenarios.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image can be </a:t>
            </a:r>
            <a:r>
              <a:rPr lang="en-GB" dirty="0" smtClean="0"/>
              <a:t>found @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artifacts.opnfv.org/vswitchperf/vloop-vnf-ubuntu-14.04_20151216.qcow2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Alternatively </a:t>
            </a:r>
            <a:r>
              <a:rPr lang="en-GB" dirty="0"/>
              <a:t>you can use </a:t>
            </a:r>
            <a:r>
              <a:rPr lang="en-GB" dirty="0" smtClean="0"/>
              <a:t>your </a:t>
            </a:r>
            <a:r>
              <a:rPr lang="en-GB" dirty="0"/>
              <a:t>own QEMU image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Supported traffic gens: IXIA, Spirent and Dummy.</a:t>
            </a:r>
          </a:p>
          <a:p>
            <a:pPr lvl="1"/>
            <a:r>
              <a:rPr lang="en-GB" dirty="0" smtClean="0"/>
              <a:t>Dummy: allows you to run your own traffic gen, VSPERF will setup the </a:t>
            </a:r>
            <a:r>
              <a:rPr lang="en-GB" dirty="0" err="1" smtClean="0"/>
              <a:t>vswitch</a:t>
            </a:r>
            <a:r>
              <a:rPr lang="en-GB" dirty="0" smtClean="0"/>
              <a:t> and the VNF, the end user then sets up the traffic gen manually.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2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Selection of Loopback applications in the Guest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DPDK </a:t>
            </a:r>
            <a:r>
              <a:rPr lang="en-GB" u="sng" dirty="0" err="1" smtClean="0"/>
              <a:t>testpmd</a:t>
            </a:r>
            <a:r>
              <a:rPr lang="en-GB" dirty="0" smtClean="0"/>
              <a:t>: set to forward traffic</a:t>
            </a:r>
            <a:r>
              <a:rPr lang="en-GB" dirty="0" smtClean="0"/>
              <a:t>. Used for both OVS and OVS with DPDK results for Release B.</a:t>
            </a:r>
            <a:endParaRPr lang="en-GB" dirty="0" smtClean="0"/>
          </a:p>
          <a:p>
            <a:r>
              <a:rPr lang="en-GB" u="sng" dirty="0" smtClean="0"/>
              <a:t>L2FWD</a:t>
            </a:r>
            <a:r>
              <a:rPr lang="en-GB" dirty="0" smtClean="0"/>
              <a:t>: A Kernel </a:t>
            </a:r>
            <a:r>
              <a:rPr lang="en-GB" dirty="0"/>
              <a:t>Module </a:t>
            </a:r>
            <a:r>
              <a:rPr lang="en-GB" dirty="0" smtClean="0"/>
              <a:t>that </a:t>
            </a:r>
            <a:r>
              <a:rPr lang="en-GB" dirty="0"/>
              <a:t>provides OSI Layer 2 Ipv4 termination or forwarding with support for Destination Network Address Translation (DNAT) for both the MAC and IP addresses</a:t>
            </a:r>
            <a:r>
              <a:rPr lang="en-GB" dirty="0" smtClean="0"/>
              <a:t>.</a:t>
            </a:r>
          </a:p>
          <a:p>
            <a:r>
              <a:rPr lang="en-GB" u="sng" dirty="0" smtClean="0"/>
              <a:t>Linux </a:t>
            </a:r>
            <a:r>
              <a:rPr lang="en-GB" u="sng" dirty="0"/>
              <a:t>Bridge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9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B DUT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1"/>
            <a:ext cx="5163127" cy="4525963"/>
          </a:xfrm>
        </p:spPr>
        <p:txBody>
          <a:bodyPr/>
          <a:lstStyle/>
          <a:p>
            <a:r>
              <a:rPr lang="en-GB" dirty="0" smtClean="0"/>
              <a:t>Platform/node on Intel POD3.</a:t>
            </a:r>
          </a:p>
          <a:p>
            <a:r>
              <a:rPr lang="en-GB" dirty="0" smtClean="0"/>
              <a:t>Traffic Gen: IXIA</a:t>
            </a:r>
          </a:p>
          <a:p>
            <a:r>
              <a:rPr lang="en-GB" dirty="0" smtClean="0"/>
              <a:t>Loopback application in the Guest: </a:t>
            </a:r>
            <a:r>
              <a:rPr lang="en-GB" dirty="0" err="1" smtClean="0"/>
              <a:t>testpmd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6864833" y="1755853"/>
            <a:ext cx="4362267" cy="3661354"/>
            <a:chOff x="6014939" y="915566"/>
            <a:chExt cx="2949549" cy="3384375"/>
          </a:xfrm>
        </p:grpSpPr>
        <p:grpSp>
          <p:nvGrpSpPr>
            <p:cNvPr id="6" name="Group 5"/>
            <p:cNvGrpSpPr/>
            <p:nvPr/>
          </p:nvGrpSpPr>
          <p:grpSpPr>
            <a:xfrm>
              <a:off x="6948264" y="915566"/>
              <a:ext cx="2016224" cy="3384375"/>
              <a:chOff x="6588224" y="1025301"/>
              <a:chExt cx="2016224" cy="338437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588224" y="3291829"/>
                <a:ext cx="2016224" cy="1117847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Traffic Gen</a:t>
                </a:r>
                <a:endParaRPr lang="en-GB" sz="14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588224" y="1025301"/>
                <a:ext cx="2016224" cy="212251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DUT</a:t>
                </a:r>
              </a:p>
              <a:p>
                <a:pPr algn="ctr"/>
                <a:endParaRPr lang="en-GB" sz="1400" dirty="0"/>
              </a:p>
              <a:p>
                <a:pPr algn="ctr"/>
                <a:endParaRPr lang="en-GB" sz="1400" dirty="0" smtClean="0"/>
              </a:p>
              <a:p>
                <a:pPr algn="ctr"/>
                <a:endParaRPr lang="en-GB" sz="1400" dirty="0"/>
              </a:p>
              <a:p>
                <a:pPr algn="ctr"/>
                <a:endParaRPr lang="en-GB" sz="1400" dirty="0" smtClean="0"/>
              </a:p>
              <a:p>
                <a:pPr algn="ctr"/>
                <a:endParaRPr lang="en-GB" sz="1400" dirty="0"/>
              </a:p>
              <a:p>
                <a:pPr algn="ctr"/>
                <a:endParaRPr lang="en-GB" sz="1400" dirty="0" smtClean="0"/>
              </a:p>
              <a:p>
                <a:pPr algn="ctr"/>
                <a:endParaRPr lang="en-GB" sz="1400" dirty="0"/>
              </a:p>
              <a:p>
                <a:pPr algn="ctr"/>
                <a:endParaRPr lang="en-GB" sz="1400" dirty="0" smtClean="0"/>
              </a:p>
              <a:p>
                <a:pPr algn="ctr"/>
                <a:endParaRPr lang="en-GB" sz="1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288710" y="2043010"/>
                <a:ext cx="1274114" cy="6221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vSwitch</a:t>
                </a:r>
                <a:endParaRPr lang="en-GB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284066" y="1479680"/>
                <a:ext cx="1278758" cy="56768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400" dirty="0" smtClean="0"/>
                  <a:t>VNF(s)</a:t>
                </a:r>
                <a:endParaRPr lang="en-GB" sz="1400" dirty="0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6014939" y="2244341"/>
              <a:ext cx="855712" cy="1033909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Traffic Gen Client</a:t>
              </a:r>
              <a:endParaRPr lang="en-GB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977583" y="1369945"/>
              <a:ext cx="618754" cy="1185462"/>
            </a:xfrm>
            <a:prstGeom prst="rect">
              <a:avLst/>
            </a:prstGeom>
            <a:solidFill>
              <a:schemeClr val="bg1">
                <a:lumMod val="95000"/>
                <a:alpha val="57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 smtClean="0"/>
                <a:t>VSPERF</a:t>
              </a:r>
              <a:endParaRPr lang="en-GB" sz="1000" dirty="0"/>
            </a:p>
          </p:txBody>
        </p:sp>
        <p:sp>
          <p:nvSpPr>
            <p:cNvPr id="9" name="Right Arrow 8"/>
            <p:cNvSpPr/>
            <p:nvPr/>
          </p:nvSpPr>
          <p:spPr>
            <a:xfrm rot="16200000">
              <a:off x="8373457" y="2671590"/>
              <a:ext cx="626688" cy="394321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7595357" y="2684171"/>
              <a:ext cx="626688" cy="394321"/>
            </a:xfrm>
            <a:prstGeom prst="right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" name="Left-Up Arrow 10"/>
            <p:cNvSpPr/>
            <p:nvPr/>
          </p:nvSpPr>
          <p:spPr>
            <a:xfrm rot="10800000">
              <a:off x="6300192" y="1667398"/>
              <a:ext cx="662732" cy="590556"/>
            </a:xfrm>
            <a:prstGeom prst="leftUp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Left-Up Arrow 11"/>
            <p:cNvSpPr/>
            <p:nvPr/>
          </p:nvSpPr>
          <p:spPr>
            <a:xfrm rot="5400000">
              <a:off x="6346497" y="3301406"/>
              <a:ext cx="542421" cy="590556"/>
            </a:xfrm>
            <a:prstGeom prst="leftUpArrow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</p:grpSp>
    </p:spTree>
    <p:extLst>
      <p:ext uri="{BB962C8B-B14F-4D97-AF65-F5344CB8AC3E}">
        <p14:creationId xmlns:p14="http://schemas.microsoft.com/office/powerpoint/2010/main" val="22988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Traffic Type and Packet Sizes Tested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UDP, bi-directional flows.</a:t>
            </a:r>
          </a:p>
          <a:p>
            <a:r>
              <a:rPr lang="en-GB" dirty="0" smtClean="0"/>
              <a:t>64B, 128B, 512B,1024B, 1518B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1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and Test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OPNFV results dashboard is available at:</a:t>
            </a:r>
          </a:p>
          <a:p>
            <a:pPr lvl="1"/>
            <a:r>
              <a:rPr lang="en-GB" dirty="0">
                <a:hlinkClick r:id="rId2" tooltip="https://www.opnfv.org/opnfvtestgraphs/per-test-projects/vsperf"/>
              </a:rPr>
              <a:t>https://www.opnfv.org/opnfvtestgraphs/per-test-projects/vsperf</a:t>
            </a:r>
            <a:endParaRPr lang="en-GB" dirty="0"/>
          </a:p>
          <a:p>
            <a:r>
              <a:rPr lang="en-GB" dirty="0"/>
              <a:t>The results dashboard is available at:</a:t>
            </a:r>
          </a:p>
          <a:p>
            <a:pPr lvl="1"/>
            <a:r>
              <a:rPr lang="en-GB" dirty="0">
                <a:hlinkClick r:id="rId3" tooltip="http://testresults.opnfv.org/proto/index-vsperf.html"/>
              </a:rPr>
              <a:t>http://testresults.opnfv.org/proto/index-vsperf.html</a:t>
            </a:r>
            <a:endParaRPr lang="en-GB" dirty="0"/>
          </a:p>
          <a:p>
            <a:r>
              <a:rPr lang="en-GB" dirty="0"/>
              <a:t>Test report is available at:</a:t>
            </a:r>
          </a:p>
          <a:p>
            <a:pPr lvl="1"/>
            <a:r>
              <a:rPr lang="en-GB" dirty="0">
                <a:hlinkClick r:id="rId4" tooltip="https://artifacts.opnfv.org/vswitchperf/brahmaputra/report/report.pdf"/>
              </a:rPr>
              <a:t>https://artifacts.opnfv.org/vswitchperf/brahmaputra/report/report.pdf</a:t>
            </a:r>
            <a:endParaRPr lang="en-GB" dirty="0"/>
          </a:p>
          <a:p>
            <a:r>
              <a:rPr lang="en-GB" dirty="0"/>
              <a:t>Log files collected during the test:</a:t>
            </a:r>
          </a:p>
          <a:p>
            <a:pPr lvl="1"/>
            <a:r>
              <a:rPr lang="en-GB" dirty="0">
                <a:hlinkClick r:id="rId5" tooltip="https://artifacts.opnfv.org/vswitchperf/brahmaputra/report/logs.tar.gz"/>
              </a:rPr>
              <a:t>https://artifacts.opnfv.org/vswitchperf/brahmaputra/report/logs.tar.gz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1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515</Words>
  <Application>Microsoft Office PowerPoint</Application>
  <PresentationFormat>Widescreen</PresentationFormat>
  <Paragraphs>121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 Neue</vt:lpstr>
      <vt:lpstr>Helvetica Neue Light</vt:lpstr>
      <vt:lpstr>Wingdings</vt:lpstr>
      <vt:lpstr>1_Office Theme</vt:lpstr>
      <vt:lpstr>PowerPoint Presentation</vt:lpstr>
      <vt:lpstr>Outline</vt:lpstr>
      <vt:lpstr>VSPERF LTD Supported Deployment Scenarios</vt:lpstr>
      <vt:lpstr>Tests for OVS and OVS with DPDK</vt:lpstr>
      <vt:lpstr>VNF and Traffic Gens</vt:lpstr>
      <vt:lpstr>Selection of Loopback applications in the Guest</vt:lpstr>
      <vt:lpstr>Release B DUT</vt:lpstr>
      <vt:lpstr>Traffic Type and Packet Sizes Tested </vt:lpstr>
      <vt:lpstr>Results and Test Report</vt:lpstr>
      <vt:lpstr>Thank you to all our contributors and co-travellers </vt:lpstr>
      <vt:lpstr>Release C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Tahhan, Maryam</dc:creator>
  <cp:keywords>CTPClassification=CTP_IC:VisualMarkings=</cp:keywords>
  <cp:lastModifiedBy>Tahhan, Maryam</cp:lastModifiedBy>
  <cp:revision>19</cp:revision>
  <dcterms:created xsi:type="dcterms:W3CDTF">2016-03-03T14:12:58Z</dcterms:created>
  <dcterms:modified xsi:type="dcterms:W3CDTF">2016-03-03T15:36:03Z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664f360e-0158-4144-8ed8-eaf2add244b5</vt:lpwstr>
  </property>
  <property fmtid="{D5CDD505-2E9C-101B-9397-08002B2CF9AE}" pid="3" name="CTP_BU">
    <vt:lpwstr>NETWORK PLATFORMS GROUP</vt:lpwstr>
  </property>
  <property fmtid="{D5CDD505-2E9C-101B-9397-08002B2CF9AE}" pid="4" name="CTP_TimeStamp">
    <vt:lpwstr>2016-03-03 15:36:03Z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